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9"/>
  </p:notesMasterIdLst>
  <p:sldIdLst>
    <p:sldId id="323" r:id="rId2"/>
    <p:sldId id="320" r:id="rId3"/>
    <p:sldId id="297" r:id="rId4"/>
    <p:sldId id="308" r:id="rId5"/>
    <p:sldId id="257" r:id="rId6"/>
    <p:sldId id="309" r:id="rId7"/>
    <p:sldId id="310" r:id="rId8"/>
    <p:sldId id="316" r:id="rId9"/>
    <p:sldId id="317" r:id="rId10"/>
    <p:sldId id="261" r:id="rId11"/>
    <p:sldId id="260" r:id="rId12"/>
    <p:sldId id="259" r:id="rId13"/>
    <p:sldId id="318" r:id="rId14"/>
    <p:sldId id="311" r:id="rId15"/>
    <p:sldId id="322" r:id="rId16"/>
    <p:sldId id="321" r:id="rId17"/>
    <p:sldId id="298" r:id="rId1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8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8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8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9" autoAdjust="0"/>
    <p:restoredTop sz="94667" autoAdjust="0"/>
  </p:normalViewPr>
  <p:slideViewPr>
    <p:cSldViewPr>
      <p:cViewPr varScale="1">
        <p:scale>
          <a:sx n="57" d="100"/>
          <a:sy n="57" d="100"/>
        </p:scale>
        <p:origin x="-84"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9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fld id="{7DDEB133-70C4-4D54-90BB-B8F89C9B6659}" type="datetimeFigureOut">
              <a:rPr lang="en-US"/>
              <a:pPr>
                <a:defRPr/>
              </a:pPr>
              <a:t>4/2/2011</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fld id="{54E3C51C-43D9-43FA-8C34-ED20A51DE9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287463" y="790575"/>
            <a:ext cx="4283075" cy="3211513"/>
          </a:xfrm>
          <a:ln/>
        </p:spPr>
      </p:sp>
      <p:sp>
        <p:nvSpPr>
          <p:cNvPr id="31746" name="Rectangle 3"/>
          <p:cNvSpPr>
            <a:spLocks noGrp="1" noChangeArrowheads="1"/>
          </p:cNvSpPr>
          <p:nvPr>
            <p:ph type="body" idx="1"/>
          </p:nvPr>
        </p:nvSpPr>
        <p:spPr>
          <a:xfrm>
            <a:off x="914400" y="4354513"/>
            <a:ext cx="5027613" cy="4133850"/>
          </a:xfrm>
          <a:noFill/>
          <a:ln/>
        </p:spPr>
        <p:txBody>
          <a:bodyPr/>
          <a:lstStyle/>
          <a:p>
            <a:pPr defTabSz="762000" eaLnBrk="1" hangingPunct="1">
              <a:spcBef>
                <a:spcPct val="0"/>
              </a:spcBef>
            </a:pPr>
            <a:endParaRPr lang="fr-BE" altLang="zh-TW" sz="1400" b="1" smtClean="0"/>
          </a:p>
          <a:p>
            <a:pPr defTabSz="762000" eaLnBrk="1" hangingPunct="1"/>
            <a:endParaRPr lang="en-GB" altLang="zh-TW"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A34ED9D-40D6-4E2B-A8BD-7BF22DDC86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5A931DE-9606-4861-95A6-A38007D78A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7FB7108-2C5D-483F-B922-EA68A20DDC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4624034-E0EF-4CE0-BE17-ED8B56CBBF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AFA470-C793-4CA7-87E7-BD4075701C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CC0D57E-4EC5-4734-B016-15A2832CF3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F28CD58-FB04-483F-8B94-93230FD469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10C4602-DB68-4467-855F-2BD2985052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0FFF943-113B-4C9D-8BB3-861F2BD807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37E6B28-D85D-46F8-A766-1ECAEE5685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14D400A-5CBA-41BA-A3DD-C29C34E2D8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162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en-GB"/>
          </a:p>
        </p:txBody>
      </p:sp>
      <p:sp>
        <p:nvSpPr>
          <p:cNvPr id="5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en-GB"/>
          </a:p>
        </p:txBody>
      </p:sp>
      <p:sp>
        <p:nvSpPr>
          <p:cNvPr id="57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ea typeface="+mn-ea"/>
                <a:cs typeface="+mn-cs"/>
              </a:defRPr>
            </a:lvl1pPr>
          </a:lstStyle>
          <a:p>
            <a:pPr>
              <a:defRPr/>
            </a:pPr>
            <a:fld id="{E2BE2AB8-71FB-4406-A92E-DF0F369DCD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a:defRPr>
      </a:lvl1pPr>
      <a:lvl2pPr algn="r" rtl="0" eaLnBrk="0" fontAlgn="base" hangingPunct="0">
        <a:spcBef>
          <a:spcPct val="0"/>
        </a:spcBef>
        <a:spcAft>
          <a:spcPct val="0"/>
        </a:spcAft>
        <a:defRPr sz="4400" i="1">
          <a:solidFill>
            <a:schemeClr val="tx2"/>
          </a:solidFill>
          <a:latin typeface="Tahoma" pitchFamily="34" charset="0"/>
          <a:ea typeface="ＭＳ Ｐゴシック" pitchFamily="34" charset="-128"/>
          <a:cs typeface="ＭＳ Ｐゴシック"/>
        </a:defRPr>
      </a:lvl2pPr>
      <a:lvl3pPr algn="r" rtl="0" eaLnBrk="0" fontAlgn="base" hangingPunct="0">
        <a:spcBef>
          <a:spcPct val="0"/>
        </a:spcBef>
        <a:spcAft>
          <a:spcPct val="0"/>
        </a:spcAft>
        <a:defRPr sz="4400" i="1">
          <a:solidFill>
            <a:schemeClr val="tx2"/>
          </a:solidFill>
          <a:latin typeface="Tahoma" pitchFamily="34" charset="0"/>
          <a:ea typeface="ＭＳ Ｐゴシック" pitchFamily="34" charset="-128"/>
          <a:cs typeface="ＭＳ Ｐゴシック"/>
        </a:defRPr>
      </a:lvl3pPr>
      <a:lvl4pPr algn="r" rtl="0" eaLnBrk="0" fontAlgn="base" hangingPunct="0">
        <a:spcBef>
          <a:spcPct val="0"/>
        </a:spcBef>
        <a:spcAft>
          <a:spcPct val="0"/>
        </a:spcAft>
        <a:defRPr sz="4400" i="1">
          <a:solidFill>
            <a:schemeClr val="tx2"/>
          </a:solidFill>
          <a:latin typeface="Tahoma" pitchFamily="34" charset="0"/>
          <a:ea typeface="ＭＳ Ｐゴシック" pitchFamily="34" charset="-128"/>
          <a:cs typeface="ＭＳ Ｐゴシック"/>
        </a:defRPr>
      </a:lvl4pPr>
      <a:lvl5pPr algn="r" rtl="0" eaLnBrk="0" fontAlgn="base" hangingPunct="0">
        <a:spcBef>
          <a:spcPct val="0"/>
        </a:spcBef>
        <a:spcAft>
          <a:spcPct val="0"/>
        </a:spcAft>
        <a:defRPr sz="4400" i="1">
          <a:solidFill>
            <a:schemeClr val="tx2"/>
          </a:solidFill>
          <a:latin typeface="Tahoma" pitchFamily="34" charset="0"/>
          <a:ea typeface="ＭＳ Ｐゴシック" pitchFamily="34" charset="-128"/>
          <a:cs typeface="ＭＳ Ｐゴシック"/>
        </a:defRPr>
      </a:lvl5pPr>
      <a:lvl6pPr marL="457200" algn="r" rtl="0" fontAlgn="base">
        <a:spcBef>
          <a:spcPct val="0"/>
        </a:spcBef>
        <a:spcAft>
          <a:spcPct val="0"/>
        </a:spcAft>
        <a:defRPr sz="4400" i="1">
          <a:solidFill>
            <a:schemeClr val="tx2"/>
          </a:solidFill>
          <a:latin typeface="Tahoma" pitchFamily="34" charset="0"/>
          <a:ea typeface="ＭＳ Ｐゴシック" pitchFamily="34" charset="-128"/>
        </a:defRPr>
      </a:lvl6pPr>
      <a:lvl7pPr marL="914400" algn="r" rtl="0" fontAlgn="base">
        <a:spcBef>
          <a:spcPct val="0"/>
        </a:spcBef>
        <a:spcAft>
          <a:spcPct val="0"/>
        </a:spcAft>
        <a:defRPr sz="4400" i="1">
          <a:solidFill>
            <a:schemeClr val="tx2"/>
          </a:solidFill>
          <a:latin typeface="Tahoma" pitchFamily="34" charset="0"/>
          <a:ea typeface="ＭＳ Ｐゴシック" pitchFamily="34" charset="-128"/>
        </a:defRPr>
      </a:lvl7pPr>
      <a:lvl8pPr marL="1371600" algn="r" rtl="0" fontAlgn="base">
        <a:spcBef>
          <a:spcPct val="0"/>
        </a:spcBef>
        <a:spcAft>
          <a:spcPct val="0"/>
        </a:spcAft>
        <a:defRPr sz="4400" i="1">
          <a:solidFill>
            <a:schemeClr val="tx2"/>
          </a:solidFill>
          <a:latin typeface="Tahoma" pitchFamily="34" charset="0"/>
          <a:ea typeface="ＭＳ Ｐゴシック" pitchFamily="34" charset="-128"/>
        </a:defRPr>
      </a:lvl8pPr>
      <a:lvl9pPr marL="1828800" algn="r" rtl="0" fontAlgn="base">
        <a:spcBef>
          <a:spcPct val="0"/>
        </a:spcBef>
        <a:spcAft>
          <a:spcPct val="0"/>
        </a:spcAft>
        <a:defRPr sz="4400" i="1">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800040"/>
        </a:buClr>
        <a:buFont typeface="Wingdings" pitchFamily="2" charset="2"/>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800040"/>
        </a:buClr>
        <a:buFont typeface="Wingdings" pitchFamily="2" charset="2"/>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rgbClr val="800040"/>
        </a:buClr>
        <a:buFont typeface="Wingdings" pitchFamily="2" charset="2"/>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rgbClr val="800040"/>
        </a:buClr>
        <a:buFont typeface="Wingdings" pitchFamily="2" charset="2"/>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rgbClr val="800040"/>
        </a:buClr>
        <a:buFont typeface="Wingdings" pitchFamily="2" charset="2"/>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lr>
          <a:srgbClr val="800040"/>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icsw.or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icsw.org/"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iassw.org/"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ifsw.org/" TargetMode="External"/><Relationship Id="rId4" Type="http://schemas.openxmlformats.org/officeDocument/2006/relationships/hyperlink" Target="http://www.icsw.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subTitle" idx="4294967295"/>
          </p:nvPr>
        </p:nvSpPr>
        <p:spPr>
          <a:xfrm>
            <a:off x="501650" y="304800"/>
            <a:ext cx="8174038" cy="5616575"/>
          </a:xfrm>
          <a:effectLst>
            <a:outerShdw dist="25399" dir="16200000" algn="ctr" rotWithShape="0">
              <a:srgbClr val="FFFFFF">
                <a:alpha val="75000"/>
              </a:srgbClr>
            </a:outerShdw>
          </a:effectLst>
        </p:spPr>
        <p:txBody>
          <a:bodyPr/>
          <a:lstStyle/>
          <a:p>
            <a:pPr marL="0" indent="0" algn="ctr" eaLnBrk="1" hangingPunct="1">
              <a:buFont typeface="Wingdings" pitchFamily="2" charset="2"/>
              <a:buNone/>
              <a:tabLst>
                <a:tab pos="2511425" algn="l"/>
              </a:tabLst>
            </a:pPr>
            <a:endParaRPr lang="en-GB" sz="3600" b="1" smtClean="0">
              <a:solidFill>
                <a:srgbClr val="000099"/>
              </a:solidFill>
            </a:endParaRPr>
          </a:p>
          <a:p>
            <a:pPr marL="0" indent="0" algn="ctr" eaLnBrk="1" hangingPunct="1">
              <a:buFont typeface="Wingdings" pitchFamily="2" charset="2"/>
              <a:buNone/>
              <a:tabLst>
                <a:tab pos="2511425" algn="l"/>
              </a:tabLst>
            </a:pPr>
            <a:endParaRPr lang="en-GB" sz="3600" b="1" smtClean="0">
              <a:solidFill>
                <a:srgbClr val="000099"/>
              </a:solidFill>
            </a:endParaRPr>
          </a:p>
          <a:p>
            <a:pPr marL="0" indent="0" algn="ctr" eaLnBrk="1" hangingPunct="1">
              <a:buFont typeface="Wingdings" pitchFamily="2" charset="2"/>
              <a:buNone/>
              <a:tabLst>
                <a:tab pos="2511425" algn="l"/>
              </a:tabLst>
            </a:pPr>
            <a:endParaRPr lang="en-GB" sz="3600" b="1" smtClean="0">
              <a:solidFill>
                <a:srgbClr val="000099"/>
              </a:solidFill>
            </a:endParaRPr>
          </a:p>
          <a:p>
            <a:pPr marL="0" indent="0" algn="ctr" eaLnBrk="1" hangingPunct="1">
              <a:buFont typeface="Wingdings" pitchFamily="2" charset="2"/>
              <a:buNone/>
              <a:tabLst>
                <a:tab pos="2511425" algn="l"/>
              </a:tabLst>
            </a:pPr>
            <a:r>
              <a:rPr lang="en-US" sz="4400" b="1" smtClean="0">
                <a:solidFill>
                  <a:srgbClr val="000099"/>
                </a:solidFill>
              </a:rPr>
              <a:t>Social Work Day at the</a:t>
            </a:r>
          </a:p>
          <a:p>
            <a:pPr marL="0" indent="0" algn="ctr" eaLnBrk="1" hangingPunct="1">
              <a:buFont typeface="Wingdings" pitchFamily="2" charset="2"/>
              <a:buNone/>
              <a:tabLst>
                <a:tab pos="2511425" algn="l"/>
              </a:tabLst>
            </a:pPr>
            <a:r>
              <a:rPr lang="en-US" sz="4400" b="1" smtClean="0">
                <a:solidFill>
                  <a:srgbClr val="000099"/>
                </a:solidFill>
              </a:rPr>
              <a:t>United Nations</a:t>
            </a:r>
          </a:p>
          <a:p>
            <a:pPr marL="0" indent="0" algn="ctr" eaLnBrk="1" hangingPunct="1">
              <a:buFont typeface="Wingdings" pitchFamily="2" charset="2"/>
              <a:buNone/>
              <a:tabLst>
                <a:tab pos="2511425" algn="l"/>
              </a:tabLst>
            </a:pPr>
            <a:r>
              <a:rPr lang="en-GB" b="1" smtClean="0">
                <a:solidFill>
                  <a:srgbClr val="000099"/>
                </a:solidFill>
              </a:rPr>
              <a:t>28 March 2011</a:t>
            </a:r>
            <a:r>
              <a:rPr lang="en-GB" smtClean="0">
                <a:solidFill>
                  <a:srgbClr val="000099"/>
                </a:solidFill>
              </a:rPr>
              <a:t> </a:t>
            </a:r>
          </a:p>
        </p:txBody>
      </p:sp>
      <p:pic>
        <p:nvPicPr>
          <p:cNvPr id="32771" name="Picture 3" descr="Logo_World_Conference"/>
          <p:cNvPicPr>
            <a:picLocks noChangeAspect="1" noChangeArrowheads="1"/>
          </p:cNvPicPr>
          <p:nvPr/>
        </p:nvPicPr>
        <p:blipFill>
          <a:blip r:embed="rId3"/>
          <a:srcRect/>
          <a:stretch>
            <a:fillRect/>
          </a:stretch>
        </p:blipFill>
        <p:spPr bwMode="auto">
          <a:xfrm>
            <a:off x="273050" y="185738"/>
            <a:ext cx="1419225" cy="1730375"/>
          </a:xfrm>
          <a:prstGeom prst="rect">
            <a:avLst/>
          </a:prstGeom>
          <a:noFill/>
          <a:ln w="9525">
            <a:noFill/>
            <a:miter lim="800000"/>
            <a:headEnd/>
            <a:tailEnd/>
          </a:ln>
        </p:spPr>
      </p:pic>
      <p:pic>
        <p:nvPicPr>
          <p:cNvPr id="32772" name="Picture 13" descr="IASSW Logo2"/>
          <p:cNvPicPr>
            <a:picLocks noChangeAspect="1" noChangeArrowheads="1"/>
          </p:cNvPicPr>
          <p:nvPr/>
        </p:nvPicPr>
        <p:blipFill>
          <a:blip r:embed="rId4"/>
          <a:srcRect/>
          <a:stretch>
            <a:fillRect/>
          </a:stretch>
        </p:blipFill>
        <p:spPr bwMode="auto">
          <a:xfrm>
            <a:off x="611188" y="5084763"/>
            <a:ext cx="1800225" cy="1527175"/>
          </a:xfrm>
          <a:prstGeom prst="rect">
            <a:avLst/>
          </a:prstGeom>
          <a:noFill/>
          <a:ln w="9525">
            <a:noFill/>
            <a:miter lim="800000"/>
            <a:headEnd/>
            <a:tailEnd/>
          </a:ln>
        </p:spPr>
      </p:pic>
      <p:pic>
        <p:nvPicPr>
          <p:cNvPr id="32773" name="Picture 5" descr="Logo_World_Conference"/>
          <p:cNvPicPr>
            <a:picLocks noChangeAspect="1" noChangeArrowheads="1"/>
          </p:cNvPicPr>
          <p:nvPr/>
        </p:nvPicPr>
        <p:blipFill>
          <a:blip r:embed="rId3"/>
          <a:srcRect/>
          <a:stretch>
            <a:fillRect/>
          </a:stretch>
        </p:blipFill>
        <p:spPr bwMode="auto">
          <a:xfrm>
            <a:off x="7329488" y="188913"/>
            <a:ext cx="1419225" cy="1730375"/>
          </a:xfrm>
          <a:prstGeom prst="rect">
            <a:avLst/>
          </a:prstGeom>
          <a:noFill/>
          <a:ln w="9525">
            <a:noFill/>
            <a:miter lim="800000"/>
            <a:headEnd/>
            <a:tailEnd/>
          </a:ln>
        </p:spPr>
      </p:pic>
      <p:pic>
        <p:nvPicPr>
          <p:cNvPr id="32774" name="Picture 6" descr="www.icsw.org">
            <a:hlinkClick r:id="rId5" tooltip="www.icsw.org"/>
          </p:cNvPr>
          <p:cNvPicPr>
            <a:picLocks noChangeAspect="1" noChangeArrowheads="1"/>
          </p:cNvPicPr>
          <p:nvPr/>
        </p:nvPicPr>
        <p:blipFill>
          <a:blip r:embed="rId6"/>
          <a:srcRect/>
          <a:stretch>
            <a:fillRect/>
          </a:stretch>
        </p:blipFill>
        <p:spPr bwMode="auto">
          <a:xfrm>
            <a:off x="3779838" y="5110163"/>
            <a:ext cx="1871662" cy="1689100"/>
          </a:xfrm>
          <a:prstGeom prst="rect">
            <a:avLst/>
          </a:prstGeom>
          <a:noFill/>
          <a:ln w="9525">
            <a:noFill/>
            <a:miter lim="800000"/>
            <a:headEnd/>
            <a:tailEnd/>
          </a:ln>
        </p:spPr>
      </p:pic>
      <p:pic>
        <p:nvPicPr>
          <p:cNvPr id="32775" name="Picture 7" descr="ifsw"/>
          <p:cNvPicPr>
            <a:picLocks noChangeAspect="1" noChangeArrowheads="1" noCrop="1"/>
          </p:cNvPicPr>
          <p:nvPr/>
        </p:nvPicPr>
        <p:blipFill>
          <a:blip r:embed="rId7"/>
          <a:srcRect/>
          <a:stretch>
            <a:fillRect/>
          </a:stretch>
        </p:blipFill>
        <p:spPr bwMode="auto">
          <a:xfrm>
            <a:off x="6732588" y="5164138"/>
            <a:ext cx="2160587"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normAutofit fontScale="90000"/>
          </a:bodyPr>
          <a:lstStyle/>
          <a:p>
            <a:pPr eaLnBrk="1" hangingPunct="1">
              <a:defRPr/>
            </a:pPr>
            <a:r>
              <a:rPr lang="en-US" sz="3600" b="1" i="0" smtClean="0">
                <a:solidFill>
                  <a:srgbClr val="000099"/>
                </a:solidFill>
              </a:rPr>
              <a:t>Universal Declaration of Human Rights - Article 25</a:t>
            </a:r>
          </a:p>
        </p:txBody>
      </p:sp>
      <p:sp>
        <p:nvSpPr>
          <p:cNvPr id="23554" name="Content Placeholder 2"/>
          <p:cNvSpPr>
            <a:spLocks noGrp="1"/>
          </p:cNvSpPr>
          <p:nvPr>
            <p:ph idx="4294967295"/>
          </p:nvPr>
        </p:nvSpPr>
        <p:spPr>
          <a:xfrm>
            <a:off x="1524000" y="1676400"/>
            <a:ext cx="7620000" cy="4876800"/>
          </a:xfrm>
        </p:spPr>
        <p:txBody>
          <a:bodyPr/>
          <a:lstStyle/>
          <a:p>
            <a:pPr eaLnBrk="1" hangingPunct="1">
              <a:lnSpc>
                <a:spcPct val="80000"/>
              </a:lnSpc>
              <a:buFont typeface="Wingdings" pitchFamily="2" charset="2"/>
              <a:buNone/>
              <a:defRPr/>
            </a:pPr>
            <a:r>
              <a:rPr lang="en-US" sz="2800" smtClean="0"/>
              <a:t>  “</a:t>
            </a:r>
            <a:r>
              <a:rPr lang="en-GB" sz="2800" smtClean="0"/>
              <a:t>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 </a:t>
            </a:r>
            <a:r>
              <a:rPr lang="en-US" sz="2800" smtClean="0"/>
              <a:t>Motherhood and childhood are entitled to special care and assistance. All children, whether born in or out of wedlock, shall enjoy the same social protection” (1948)</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7772400" cy="1143000"/>
          </a:xfrm>
        </p:spPr>
        <p:txBody>
          <a:bodyPr/>
          <a:lstStyle/>
          <a:p>
            <a:pPr eaLnBrk="1" hangingPunct="1">
              <a:defRPr/>
            </a:pPr>
            <a:r>
              <a:rPr lang="en-US" sz="4000" b="1" i="0" smtClean="0">
                <a:solidFill>
                  <a:srgbClr val="000099"/>
                </a:solidFill>
              </a:rPr>
              <a:t>Millennium Development Goals (MDGs)</a:t>
            </a:r>
          </a:p>
        </p:txBody>
      </p:sp>
      <p:sp>
        <p:nvSpPr>
          <p:cNvPr id="3" name="Content Placeholder 2"/>
          <p:cNvSpPr>
            <a:spLocks noGrp="1"/>
          </p:cNvSpPr>
          <p:nvPr>
            <p:ph idx="4294967295"/>
          </p:nvPr>
        </p:nvSpPr>
        <p:spPr>
          <a:xfrm>
            <a:off x="1600200" y="1828800"/>
            <a:ext cx="7543800" cy="4572000"/>
          </a:xfrm>
        </p:spPr>
        <p:txBody>
          <a:bodyPr>
            <a:normAutofit/>
          </a:bodyPr>
          <a:lstStyle/>
          <a:p>
            <a:pPr eaLnBrk="1" hangingPunct="1">
              <a:lnSpc>
                <a:spcPct val="90000"/>
              </a:lnSpc>
              <a:buFont typeface="Wingdings" pitchFamily="2" charset="2"/>
              <a:buNone/>
              <a:defRPr/>
            </a:pPr>
            <a:r>
              <a:rPr lang="en-US" sz="2400" smtClean="0"/>
              <a:t>	‘The MDG’s are global time-bound and quantified targets for addressing extreme poverty in its many dimensions - income, poverty, hunger, disease, lack of adequate shelter, and exclusion - while promoting gender equality, education, and environmental sustainability. They are also basic human rights - the rights of each person on the planet to health, education, shelter, and security as pledged in the Universal Declaration of Human Rights and the UN millennium declaration.’</a:t>
            </a:r>
          </a:p>
          <a:p>
            <a:pPr eaLnBrk="1" hangingPunct="1">
              <a:lnSpc>
                <a:spcPct val="90000"/>
              </a:lnSpc>
              <a:buFont typeface="Wingdings" pitchFamily="2" charset="2"/>
              <a:buNone/>
              <a:defRPr/>
            </a:pPr>
            <a:r>
              <a:rPr lang="en-US" sz="2400" smtClean="0"/>
              <a:t>   Investing in Development: A Practical Plan to Achieve the Millennium Development Goals (2002)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4294967295"/>
          </p:nvPr>
        </p:nvSpPr>
        <p:spPr>
          <a:xfrm>
            <a:off x="1600200" y="1981200"/>
            <a:ext cx="7543800" cy="4572000"/>
          </a:xfrm>
          <a:effectLst>
            <a:outerShdw dist="25399" dir="16200000" algn="ctr" rotWithShape="0">
              <a:srgbClr val="FFFFFF">
                <a:alpha val="75000"/>
              </a:srgbClr>
            </a:outerShdw>
          </a:effectLst>
        </p:spPr>
        <p:txBody>
          <a:bodyPr/>
          <a:lstStyle/>
          <a:p>
            <a:pPr marL="901700" eaLnBrk="1" hangingPunct="1">
              <a:buFontTx/>
              <a:buNone/>
            </a:pPr>
            <a:r>
              <a:rPr lang="en-GB" sz="2800" smtClean="0"/>
              <a:t>We are building on deep foundations</a:t>
            </a:r>
            <a:endParaRPr lang="en-US" sz="2800" smtClean="0"/>
          </a:p>
          <a:p>
            <a:pPr marL="901700" eaLnBrk="1" hangingPunct="1">
              <a:buFontTx/>
              <a:buBlip>
                <a:blip r:embed="rId3"/>
              </a:buBlip>
            </a:pPr>
            <a:r>
              <a:rPr lang="en-GB" sz="2800" smtClean="0"/>
              <a:t> </a:t>
            </a:r>
            <a:r>
              <a:rPr lang="en-GB" sz="2600" smtClean="0"/>
              <a:t>Poverty </a:t>
            </a:r>
          </a:p>
          <a:p>
            <a:pPr marL="901700" eaLnBrk="1" hangingPunct="1">
              <a:buFontTx/>
              <a:buBlip>
                <a:blip r:embed="rId3"/>
              </a:buBlip>
            </a:pPr>
            <a:r>
              <a:rPr lang="en-GB" sz="2600" smtClean="0"/>
              <a:t> Disaster prevention and intervention </a:t>
            </a:r>
            <a:endParaRPr lang="en-US" sz="2600" smtClean="0"/>
          </a:p>
          <a:p>
            <a:pPr marL="901700" eaLnBrk="1" hangingPunct="1">
              <a:buFontTx/>
              <a:buBlip>
                <a:blip r:embed="rId3"/>
              </a:buBlip>
            </a:pPr>
            <a:r>
              <a:rPr lang="en-GB" sz="2600" smtClean="0"/>
              <a:t> Peace-building processes </a:t>
            </a:r>
            <a:endParaRPr lang="en-US" sz="2600" smtClean="0"/>
          </a:p>
          <a:p>
            <a:pPr marL="901700" eaLnBrk="1" hangingPunct="1">
              <a:buFontTx/>
              <a:buBlip>
                <a:blip r:embed="rId3"/>
              </a:buBlip>
            </a:pPr>
            <a:r>
              <a:rPr lang="en-GB" sz="2600" smtClean="0"/>
              <a:t> Human rights</a:t>
            </a:r>
            <a:endParaRPr lang="en-US" sz="2600" smtClean="0"/>
          </a:p>
          <a:p>
            <a:pPr marL="901700" eaLnBrk="1" hangingPunct="1">
              <a:buFontTx/>
              <a:buBlip>
                <a:blip r:embed="rId3"/>
              </a:buBlip>
            </a:pPr>
            <a:r>
              <a:rPr lang="en-GB" sz="2600" smtClean="0"/>
              <a:t> Challenges across the life cycle</a:t>
            </a:r>
            <a:endParaRPr lang="en-US" sz="2600" smtClean="0"/>
          </a:p>
          <a:p>
            <a:pPr marL="901700" eaLnBrk="1" hangingPunct="1">
              <a:buFontTx/>
              <a:buBlip>
                <a:blip r:embed="rId3"/>
              </a:buBlip>
            </a:pPr>
            <a:r>
              <a:rPr lang="en-GB" sz="2600" smtClean="0"/>
              <a:t> Disabilities</a:t>
            </a:r>
            <a:endParaRPr lang="en-US" sz="2600" smtClean="0"/>
          </a:p>
          <a:p>
            <a:pPr marL="901700" eaLnBrk="1" hangingPunct="1">
              <a:buFontTx/>
              <a:buBlip>
                <a:blip r:embed="rId3"/>
              </a:buBlip>
            </a:pPr>
            <a:r>
              <a:rPr lang="en-GB" sz="2600" smtClean="0"/>
              <a:t> Partnership with Service Users/ Consumers</a:t>
            </a:r>
            <a:endParaRPr lang="en-US" sz="2600" smtClean="0"/>
          </a:p>
          <a:p>
            <a:pPr marL="901700" eaLnBrk="1" hangingPunct="1">
              <a:buFontTx/>
              <a:buBlip>
                <a:blip r:embed="rId3"/>
              </a:buBlip>
            </a:pPr>
            <a:r>
              <a:rPr lang="en-GB" sz="2600" smtClean="0"/>
              <a:t> Interdisciplinary practice and policy</a:t>
            </a:r>
            <a:endParaRPr lang="en-US" sz="2600" smtClean="0"/>
          </a:p>
        </p:txBody>
      </p:sp>
      <p:sp>
        <p:nvSpPr>
          <p:cNvPr id="21506" name="Rectangle 4"/>
          <p:cNvSpPr>
            <a:spLocks noChangeArrowheads="1"/>
          </p:cNvSpPr>
          <p:nvPr/>
        </p:nvSpPr>
        <p:spPr bwMode="auto">
          <a:xfrm>
            <a:off x="304800" y="360363"/>
            <a:ext cx="8382000" cy="1250950"/>
          </a:xfrm>
          <a:prstGeom prst="rect">
            <a:avLst/>
          </a:prstGeom>
          <a:noFill/>
          <a:ln w="9525" algn="ctr">
            <a:noFill/>
            <a:miter lim="800000"/>
            <a:headEnd/>
            <a:tailEnd/>
          </a:ln>
          <a:effectLst>
            <a:outerShdw dist="25399" dir="16200000" algn="ctr" rotWithShape="0">
              <a:srgbClr val="FFFFFF">
                <a:alpha val="75000"/>
              </a:srgbClr>
            </a:outerShdw>
          </a:effectLst>
        </p:spPr>
        <p:txBody>
          <a:bodyPr anchor="ctr"/>
          <a:lstStyle/>
          <a:p>
            <a:pPr algn="r">
              <a:defRPr/>
            </a:pPr>
            <a:r>
              <a:rPr lang="en-GB" sz="4000" b="1" dirty="0">
                <a:solidFill>
                  <a:srgbClr val="000099"/>
                </a:solidFill>
                <a:latin typeface="Tahoma" pitchFamily="34" charset="0"/>
              </a:rPr>
              <a:t>Previous areas of </a:t>
            </a:r>
            <a:r>
              <a:rPr lang="en-GB" sz="4000" b="1" dirty="0" err="1">
                <a:solidFill>
                  <a:srgbClr val="000099"/>
                </a:solidFill>
                <a:latin typeface="Tahoma" pitchFamily="34" charset="0"/>
              </a:rPr>
              <a:t>local,national</a:t>
            </a:r>
            <a:r>
              <a:rPr lang="en-GB" sz="4000" b="1" dirty="0">
                <a:solidFill>
                  <a:srgbClr val="000099"/>
                </a:solidFill>
                <a:latin typeface="Tahoma" pitchFamily="34" charset="0"/>
              </a:rPr>
              <a:t> and global engagement</a:t>
            </a:r>
            <a:endParaRPr lang="en-US" sz="4000" b="1" dirty="0">
              <a:solidFill>
                <a:srgbClr val="000099"/>
              </a:solidFill>
              <a:latin typeface="Tahoma"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4294967295"/>
          </p:nvPr>
        </p:nvSpPr>
        <p:spPr>
          <a:xfrm>
            <a:off x="1600200" y="1981200"/>
            <a:ext cx="7543800" cy="4572000"/>
          </a:xfrm>
          <a:effectLst>
            <a:outerShdw dist="25399" dir="16200000" algn="ctr" rotWithShape="0">
              <a:srgbClr val="FFFFFF">
                <a:alpha val="75000"/>
              </a:srgbClr>
            </a:outerShdw>
          </a:effectLst>
        </p:spPr>
        <p:txBody>
          <a:bodyPr/>
          <a:lstStyle/>
          <a:p>
            <a:pPr marL="901700" eaLnBrk="1" hangingPunct="1">
              <a:buFontTx/>
              <a:buBlip>
                <a:blip r:embed="rId2"/>
              </a:buBlip>
              <a:defRPr/>
            </a:pPr>
            <a:r>
              <a:rPr lang="en-GB" smtClean="0"/>
              <a:t> </a:t>
            </a:r>
            <a:r>
              <a:rPr lang="en-US" smtClean="0"/>
              <a:t>Social and economic inequalities within countries and between regions</a:t>
            </a:r>
          </a:p>
          <a:p>
            <a:pPr marL="901700" eaLnBrk="1" hangingPunct="1">
              <a:buFontTx/>
              <a:buBlip>
                <a:blip r:embed="rId2"/>
              </a:buBlip>
              <a:defRPr/>
            </a:pPr>
            <a:r>
              <a:rPr lang="en-GB" smtClean="0"/>
              <a:t> </a:t>
            </a:r>
            <a:r>
              <a:rPr lang="en-US" smtClean="0"/>
              <a:t>Dignity and worth</a:t>
            </a:r>
          </a:p>
          <a:p>
            <a:pPr marL="901700" eaLnBrk="1" hangingPunct="1">
              <a:buFontTx/>
              <a:buBlip>
                <a:blip r:embed="rId2"/>
              </a:buBlip>
              <a:defRPr/>
            </a:pPr>
            <a:r>
              <a:rPr lang="en-GB" smtClean="0"/>
              <a:t> Environmental sustainability</a:t>
            </a:r>
          </a:p>
          <a:p>
            <a:pPr marL="901700" eaLnBrk="1" hangingPunct="1">
              <a:buFontTx/>
              <a:buBlip>
                <a:blip r:embed="rId2"/>
              </a:buBlip>
              <a:defRPr/>
            </a:pPr>
            <a:r>
              <a:rPr lang="en-GB" smtClean="0"/>
              <a:t> Importance of human relationships</a:t>
            </a:r>
          </a:p>
          <a:p>
            <a:pPr marL="901700" eaLnBrk="1" hangingPunct="1">
              <a:buFontTx/>
              <a:buBlip>
                <a:blip r:embed="rId2"/>
              </a:buBlip>
              <a:defRPr/>
            </a:pPr>
            <a:endParaRPr lang="en-US" smtClean="0"/>
          </a:p>
        </p:txBody>
      </p:sp>
      <p:sp>
        <p:nvSpPr>
          <p:cNvPr id="21506" name="Rectangle 4"/>
          <p:cNvSpPr>
            <a:spLocks noChangeArrowheads="1"/>
          </p:cNvSpPr>
          <p:nvPr/>
        </p:nvSpPr>
        <p:spPr bwMode="auto">
          <a:xfrm>
            <a:off x="304800" y="360363"/>
            <a:ext cx="8382000" cy="1250950"/>
          </a:xfrm>
          <a:prstGeom prst="rect">
            <a:avLst/>
          </a:prstGeom>
          <a:noFill/>
          <a:ln w="9525" algn="ctr">
            <a:noFill/>
            <a:miter lim="800000"/>
            <a:headEnd/>
            <a:tailEnd/>
          </a:ln>
          <a:effectLst>
            <a:outerShdw dist="25399" dir="16200000" algn="ctr" rotWithShape="0">
              <a:srgbClr val="FFFFFF">
                <a:alpha val="75000"/>
              </a:srgbClr>
            </a:outerShdw>
          </a:effectLst>
        </p:spPr>
        <p:txBody>
          <a:bodyPr anchor="ctr"/>
          <a:lstStyle/>
          <a:p>
            <a:pPr algn="r">
              <a:defRPr/>
            </a:pPr>
            <a:r>
              <a:rPr lang="en-GB" sz="4000" b="1">
                <a:solidFill>
                  <a:srgbClr val="000099"/>
                </a:solidFill>
                <a:latin typeface="Tahoma" pitchFamily="34" charset="0"/>
              </a:rPr>
              <a:t>The 4 themes</a:t>
            </a:r>
            <a:endParaRPr lang="en-US" sz="4000" b="1">
              <a:solidFill>
                <a:srgbClr val="000099"/>
              </a:solidFill>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4294967295"/>
          </p:nvPr>
        </p:nvSpPr>
        <p:spPr>
          <a:effectLst>
            <a:outerShdw dist="25399" dir="16200000" algn="ctr" rotWithShape="0">
              <a:srgbClr val="FFFFFF">
                <a:alpha val="75000"/>
              </a:srgbClr>
            </a:outerShdw>
          </a:effectLst>
        </p:spPr>
        <p:txBody>
          <a:bodyPr/>
          <a:lstStyle/>
          <a:p>
            <a:pPr marL="901700" indent="-368300" eaLnBrk="1" hangingPunct="1">
              <a:buFontTx/>
              <a:buBlip>
                <a:blip r:embed="rId2"/>
              </a:buBlip>
              <a:defRPr/>
            </a:pPr>
            <a:r>
              <a:rPr lang="en-GB" altLang="zh-TW" dirty="0" smtClean="0"/>
              <a:t>Since the 2010 Hong Kong conference, numerous initiatives have taken place across the globe </a:t>
            </a:r>
          </a:p>
          <a:p>
            <a:pPr marL="901700" indent="-368300" eaLnBrk="1" hangingPunct="1">
              <a:buFontTx/>
              <a:buBlip>
                <a:blip r:embed="rId2"/>
              </a:buBlip>
              <a:defRPr/>
            </a:pPr>
            <a:r>
              <a:rPr lang="en-GB" altLang="zh-TW" dirty="0" smtClean="0"/>
              <a:t>Feedback from the first consultation in 2010 demonstrated that issues identified in the draft Global Agenda are endorsed by the majority of the members who provided feedback </a:t>
            </a:r>
            <a:endParaRPr lang="en-US" altLang="zh-TW" dirty="0" smtClean="0"/>
          </a:p>
        </p:txBody>
      </p:sp>
      <p:sp>
        <p:nvSpPr>
          <p:cNvPr id="53250" name="Rectangle 2"/>
          <p:cNvSpPr>
            <a:spLocks noChangeArrowheads="1"/>
          </p:cNvSpPr>
          <p:nvPr/>
        </p:nvSpPr>
        <p:spPr bwMode="auto">
          <a:xfrm>
            <a:off x="685800" y="304800"/>
            <a:ext cx="7772400" cy="990600"/>
          </a:xfrm>
          <a:prstGeom prst="rect">
            <a:avLst/>
          </a:prstGeom>
          <a:noFill/>
          <a:ln w="9525" algn="ctr">
            <a:noFill/>
            <a:miter lim="800000"/>
            <a:headEnd/>
            <a:tailEnd/>
          </a:ln>
          <a:effectLst>
            <a:outerShdw dist="25399" dir="16200000" algn="ctr" rotWithShape="0">
              <a:srgbClr val="FFFFFF">
                <a:alpha val="75000"/>
              </a:srgbClr>
            </a:outerShdw>
          </a:effectLst>
        </p:spPr>
        <p:txBody>
          <a:bodyPr anchor="ctr"/>
          <a:lstStyle/>
          <a:p>
            <a:pPr algn="r">
              <a:defRPr/>
            </a:pPr>
            <a:r>
              <a:rPr lang="en-US" altLang="zh-TW" sz="4000" b="1" dirty="0">
                <a:solidFill>
                  <a:srgbClr val="000099"/>
                </a:solidFill>
                <a:latin typeface="Tahoma" pitchFamily="34" charset="0"/>
              </a:rPr>
              <a:t>Action since Hong Kong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4294967295"/>
          </p:nvPr>
        </p:nvSpPr>
        <p:spPr>
          <a:effectLst>
            <a:outerShdw dist="25399" dir="16200000" algn="ctr" rotWithShape="0">
              <a:srgbClr val="FFFFFF">
                <a:alpha val="75000"/>
              </a:srgbClr>
            </a:outerShdw>
          </a:effectLst>
        </p:spPr>
        <p:txBody>
          <a:bodyPr/>
          <a:lstStyle/>
          <a:p>
            <a:pPr marL="901700" indent="-368300" eaLnBrk="1" hangingPunct="1">
              <a:buFontTx/>
              <a:buBlip>
                <a:blip r:embed="rId2"/>
              </a:buBlip>
              <a:defRPr/>
            </a:pPr>
            <a:r>
              <a:rPr lang="en-GB" altLang="zh-TW" smtClean="0"/>
              <a:t>Representation from many countries to hand over The Agenda </a:t>
            </a:r>
          </a:p>
          <a:p>
            <a:pPr marL="901700" indent="-368300" eaLnBrk="1" hangingPunct="1">
              <a:buFontTx/>
              <a:buBlip>
                <a:blip r:embed="rId2"/>
              </a:buBlip>
              <a:defRPr/>
            </a:pPr>
            <a:r>
              <a:rPr lang="en-GB" altLang="zh-TW" smtClean="0"/>
              <a:t>Co-ordinated hand-over ceremonies in regional and national centres </a:t>
            </a:r>
            <a:endParaRPr lang="en-US" altLang="zh-TW" smtClean="0"/>
          </a:p>
        </p:txBody>
      </p:sp>
      <p:sp>
        <p:nvSpPr>
          <p:cNvPr id="53250" name="Rectangle 2"/>
          <p:cNvSpPr>
            <a:spLocks noChangeArrowheads="1"/>
          </p:cNvSpPr>
          <p:nvPr/>
        </p:nvSpPr>
        <p:spPr bwMode="auto">
          <a:xfrm>
            <a:off x="685800" y="304800"/>
            <a:ext cx="7772400" cy="990600"/>
          </a:xfrm>
          <a:prstGeom prst="rect">
            <a:avLst/>
          </a:prstGeom>
          <a:noFill/>
          <a:ln w="9525" algn="ctr">
            <a:noFill/>
            <a:miter lim="800000"/>
            <a:headEnd/>
            <a:tailEnd/>
          </a:ln>
          <a:effectLst>
            <a:outerShdw dist="25399" dir="16200000" algn="ctr" rotWithShape="0">
              <a:srgbClr val="FFFFFF">
                <a:alpha val="75000"/>
              </a:srgbClr>
            </a:outerShdw>
          </a:effectLst>
        </p:spPr>
        <p:txBody>
          <a:bodyPr anchor="ctr"/>
          <a:lstStyle/>
          <a:p>
            <a:pPr algn="r">
              <a:defRPr/>
            </a:pPr>
            <a:r>
              <a:rPr lang="en-US" altLang="zh-TW" sz="4000" b="1">
                <a:solidFill>
                  <a:srgbClr val="000099"/>
                </a:solidFill>
                <a:latin typeface="Tahoma" charset="0"/>
              </a:rPr>
              <a:t>Be prepared for Social Work Day at the UN in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Stadshuset"/>
          <p:cNvPicPr>
            <a:picLocks noChangeAspect="1" noChangeArrowheads="1"/>
          </p:cNvPicPr>
          <p:nvPr/>
        </p:nvPicPr>
        <p:blipFill>
          <a:blip r:embed="rId2"/>
          <a:srcRect/>
          <a:stretch>
            <a:fillRect/>
          </a:stretch>
        </p:blipFill>
        <p:spPr bwMode="auto">
          <a:xfrm>
            <a:off x="-1152525" y="0"/>
            <a:ext cx="10333038" cy="6859588"/>
          </a:xfrm>
          <a:prstGeom prst="rect">
            <a:avLst/>
          </a:prstGeom>
          <a:noFill/>
          <a:ln w="9525">
            <a:noFill/>
            <a:miter lim="800000"/>
            <a:headEnd/>
            <a:tailEnd/>
          </a:ln>
        </p:spPr>
      </p:pic>
      <p:sp>
        <p:nvSpPr>
          <p:cNvPr id="59395" name="Text Box 3"/>
          <p:cNvSpPr txBox="1">
            <a:spLocks noChangeArrowheads="1"/>
          </p:cNvSpPr>
          <p:nvPr/>
        </p:nvSpPr>
        <p:spPr bwMode="auto">
          <a:xfrm>
            <a:off x="1187450" y="765175"/>
            <a:ext cx="7129463" cy="2073275"/>
          </a:xfrm>
          <a:prstGeom prst="rect">
            <a:avLst/>
          </a:prstGeom>
          <a:noFill/>
          <a:ln w="9525">
            <a:noFill/>
            <a:miter lim="800000"/>
            <a:headEnd/>
            <a:tailEnd/>
          </a:ln>
          <a:effectLst/>
        </p:spPr>
        <p:txBody>
          <a:bodyPr>
            <a:spAutoFit/>
          </a:bodyPr>
          <a:lstStyle/>
          <a:p>
            <a:pPr algn="ctr" eaLnBrk="0" hangingPunct="0">
              <a:spcBef>
                <a:spcPct val="50000"/>
              </a:spcBef>
              <a:defRPr/>
            </a:pPr>
            <a:r>
              <a:rPr lang="en-GB" sz="4000" b="1">
                <a:solidFill>
                  <a:srgbClr val="0000FF"/>
                </a:solidFill>
                <a:effectLst>
                  <a:outerShdw blurRad="38100" dist="38100" dir="2700000" algn="tl">
                    <a:srgbClr val="C0C0C0"/>
                  </a:outerShdw>
                </a:effectLst>
                <a:latin typeface="Tahoma" charset="0"/>
              </a:rPr>
              <a:t>Be prepared for </a:t>
            </a:r>
          </a:p>
          <a:p>
            <a:pPr algn="ctr" eaLnBrk="0" hangingPunct="0">
              <a:spcBef>
                <a:spcPct val="50000"/>
              </a:spcBef>
              <a:defRPr/>
            </a:pPr>
            <a:r>
              <a:rPr lang="en-GB" sz="6000" b="1">
                <a:solidFill>
                  <a:srgbClr val="0000FF"/>
                </a:solidFill>
                <a:effectLst>
                  <a:outerShdw blurRad="38100" dist="38100" dir="2700000" algn="tl">
                    <a:srgbClr val="C0C0C0"/>
                  </a:outerShdw>
                </a:effectLst>
                <a:latin typeface="Tahoma" charset="0"/>
              </a:rPr>
              <a:t>S</a:t>
            </a:r>
            <a:r>
              <a:rPr lang="en-GB" sz="6000" b="1">
                <a:solidFill>
                  <a:srgbClr val="FFFF00"/>
                </a:solidFill>
                <a:effectLst>
                  <a:outerShdw blurRad="38100" dist="38100" dir="2700000" algn="tl">
                    <a:srgbClr val="C0C0C0"/>
                  </a:outerShdw>
                </a:effectLst>
                <a:latin typeface="Tahoma" charset="0"/>
              </a:rPr>
              <a:t>t</a:t>
            </a:r>
            <a:r>
              <a:rPr lang="en-GB" sz="6000" b="1">
                <a:solidFill>
                  <a:srgbClr val="0000FF"/>
                </a:solidFill>
                <a:effectLst>
                  <a:outerShdw blurRad="38100" dist="38100" dir="2700000" algn="tl">
                    <a:srgbClr val="C0C0C0"/>
                  </a:outerShdw>
                </a:effectLst>
                <a:latin typeface="Tahoma" charset="0"/>
              </a:rPr>
              <a:t>o</a:t>
            </a:r>
            <a:r>
              <a:rPr lang="en-GB" sz="6000" b="1">
                <a:solidFill>
                  <a:srgbClr val="FFFF00"/>
                </a:solidFill>
                <a:effectLst>
                  <a:outerShdw blurRad="38100" dist="38100" dir="2700000" algn="tl">
                    <a:srgbClr val="C0C0C0"/>
                  </a:outerShdw>
                </a:effectLst>
                <a:latin typeface="Tahoma" charset="0"/>
              </a:rPr>
              <a:t>c</a:t>
            </a:r>
            <a:r>
              <a:rPr lang="en-GB" sz="6000" b="1">
                <a:solidFill>
                  <a:srgbClr val="0000FF"/>
                </a:solidFill>
                <a:effectLst>
                  <a:outerShdw blurRad="38100" dist="38100" dir="2700000" algn="tl">
                    <a:srgbClr val="C0C0C0"/>
                  </a:outerShdw>
                </a:effectLst>
                <a:latin typeface="Tahoma" charset="0"/>
              </a:rPr>
              <a:t>k</a:t>
            </a:r>
            <a:r>
              <a:rPr lang="en-GB" sz="6000" b="1">
                <a:solidFill>
                  <a:srgbClr val="FFFF00"/>
                </a:solidFill>
                <a:effectLst>
                  <a:outerShdw blurRad="38100" dist="38100" dir="2700000" algn="tl">
                    <a:srgbClr val="C0C0C0"/>
                  </a:outerShdw>
                </a:effectLst>
                <a:latin typeface="Tahoma" charset="0"/>
              </a:rPr>
              <a:t>h</a:t>
            </a:r>
            <a:r>
              <a:rPr lang="en-GB" sz="6000" b="1">
                <a:solidFill>
                  <a:srgbClr val="0000FF"/>
                </a:solidFill>
                <a:effectLst>
                  <a:outerShdw blurRad="38100" dist="38100" dir="2700000" algn="tl">
                    <a:srgbClr val="C0C0C0"/>
                  </a:outerShdw>
                </a:effectLst>
                <a:latin typeface="Tahoma" charset="0"/>
              </a:rPr>
              <a:t>o</a:t>
            </a:r>
            <a:r>
              <a:rPr lang="en-GB" sz="6000" b="1">
                <a:solidFill>
                  <a:srgbClr val="FFFF00"/>
                </a:solidFill>
                <a:effectLst>
                  <a:outerShdw blurRad="38100" dist="38100" dir="2700000" algn="tl">
                    <a:srgbClr val="C0C0C0"/>
                  </a:outerShdw>
                </a:effectLst>
                <a:latin typeface="Tahoma" charset="0"/>
              </a:rPr>
              <a:t>l</a:t>
            </a:r>
            <a:r>
              <a:rPr lang="en-GB" sz="6000" b="1">
                <a:solidFill>
                  <a:srgbClr val="0000FF"/>
                </a:solidFill>
                <a:effectLst>
                  <a:outerShdw blurRad="38100" dist="38100" dir="2700000" algn="tl">
                    <a:srgbClr val="C0C0C0"/>
                  </a:outerShdw>
                </a:effectLst>
                <a:latin typeface="Tahoma" charset="0"/>
              </a:rPr>
              <a:t>m</a:t>
            </a:r>
            <a:r>
              <a:rPr lang="en-GB" sz="6000" b="1">
                <a:solidFill>
                  <a:srgbClr val="000099"/>
                </a:solidFill>
                <a:effectLst>
                  <a:outerShdw blurRad="38100" dist="38100" dir="2700000" algn="tl">
                    <a:srgbClr val="C0C0C0"/>
                  </a:outerShdw>
                </a:effectLst>
                <a:latin typeface="Tahoma" charset="0"/>
              </a:rPr>
              <a:t> </a:t>
            </a:r>
            <a:r>
              <a:rPr lang="en-GB" sz="6000" b="1">
                <a:solidFill>
                  <a:srgbClr val="FFFF00"/>
                </a:solidFill>
                <a:effectLst>
                  <a:outerShdw blurRad="38100" dist="38100" dir="2700000" algn="tl">
                    <a:srgbClr val="C0C0C0"/>
                  </a:outerShdw>
                </a:effectLst>
                <a:latin typeface="Tahoma" charset="0"/>
              </a:rPr>
              <a:t>2</a:t>
            </a:r>
            <a:r>
              <a:rPr lang="en-GB" sz="6000" b="1">
                <a:solidFill>
                  <a:srgbClr val="0000FF"/>
                </a:solidFill>
                <a:effectLst>
                  <a:outerShdw blurRad="38100" dist="38100" dir="2700000" algn="tl">
                    <a:srgbClr val="C0C0C0"/>
                  </a:outerShdw>
                </a:effectLst>
                <a:latin typeface="Tahoma" charset="0"/>
              </a:rPr>
              <a:t>0</a:t>
            </a:r>
            <a:r>
              <a:rPr lang="en-GB" sz="6000" b="1">
                <a:solidFill>
                  <a:srgbClr val="FFFF00"/>
                </a:solidFill>
                <a:effectLst>
                  <a:outerShdw blurRad="38100" dist="38100" dir="2700000" algn="tl">
                    <a:srgbClr val="C0C0C0"/>
                  </a:outerShdw>
                </a:effectLst>
                <a:latin typeface="Tahoma" charset="0"/>
              </a:rPr>
              <a:t>1</a:t>
            </a:r>
            <a:r>
              <a:rPr lang="en-GB" sz="6000" b="1">
                <a:solidFill>
                  <a:srgbClr val="0000FF"/>
                </a:solidFill>
                <a:effectLst>
                  <a:outerShdw blurRad="38100" dist="38100" dir="2700000" algn="tl">
                    <a:srgbClr val="C0C0C0"/>
                  </a:outerShdw>
                </a:effectLst>
                <a:latin typeface="Tahoma" charset="0"/>
              </a:rPr>
              <a:t>2</a:t>
            </a:r>
            <a:endParaRPr lang="en-US" sz="6000" b="1">
              <a:solidFill>
                <a:srgbClr val="0000FF"/>
              </a:solidFill>
              <a:effectLst>
                <a:outerShdw blurRad="38100" dist="38100" dir="2700000" algn="tl">
                  <a:srgbClr val="C0C0C0"/>
                </a:outerShdw>
              </a:effectLst>
              <a:latin typeface="Tahoma" charset="0"/>
            </a:endParaRPr>
          </a:p>
        </p:txBody>
      </p:sp>
      <p:pic>
        <p:nvPicPr>
          <p:cNvPr id="29699" name="Picture 4" descr="ifsw"/>
          <p:cNvPicPr>
            <a:picLocks noChangeAspect="1" noChangeArrowheads="1" noCrop="1"/>
          </p:cNvPicPr>
          <p:nvPr/>
        </p:nvPicPr>
        <p:blipFill>
          <a:blip r:embed="rId3"/>
          <a:srcRect/>
          <a:stretch>
            <a:fillRect/>
          </a:stretch>
        </p:blipFill>
        <p:spPr bwMode="auto">
          <a:xfrm>
            <a:off x="7164388" y="5445125"/>
            <a:ext cx="1728787" cy="1204913"/>
          </a:xfrm>
          <a:prstGeom prst="rect">
            <a:avLst/>
          </a:prstGeom>
          <a:noFill/>
          <a:ln w="9525">
            <a:noFill/>
            <a:miter lim="800000"/>
            <a:headEnd/>
            <a:tailEnd/>
          </a:ln>
        </p:spPr>
      </p:pic>
      <p:sp>
        <p:nvSpPr>
          <p:cNvPr id="27650" name="Rectangle 2"/>
          <p:cNvSpPr>
            <a:spLocks noChangeArrowheads="1"/>
          </p:cNvSpPr>
          <p:nvPr/>
        </p:nvSpPr>
        <p:spPr bwMode="auto">
          <a:xfrm>
            <a:off x="5724525" y="4572000"/>
            <a:ext cx="2951163" cy="1643063"/>
          </a:xfrm>
          <a:prstGeom prst="rect">
            <a:avLst/>
          </a:prstGeom>
          <a:noFill/>
          <a:ln w="9525">
            <a:noFill/>
            <a:miter lim="800000"/>
            <a:headEnd/>
            <a:tailEnd/>
          </a:ln>
          <a:effectLst>
            <a:outerShdw dist="25399" dir="16200000" algn="ctr" rotWithShape="0">
              <a:srgbClr val="FFFFFF">
                <a:alpha val="75000"/>
              </a:srgbClr>
            </a:outerShdw>
          </a:effectLst>
        </p:spPr>
        <p:txBody>
          <a:bodyPr/>
          <a:lstStyle/>
          <a:p>
            <a:pPr algn="r" eaLnBrk="0" hangingPunct="0">
              <a:spcBef>
                <a:spcPct val="20000"/>
              </a:spcBef>
              <a:buClr>
                <a:srgbClr val="800040"/>
              </a:buClr>
              <a:buFont typeface="Wingdings" pitchFamily="2" charset="2"/>
              <a:buNone/>
              <a:defRPr/>
            </a:pPr>
            <a:r>
              <a:rPr lang="en-GB" altLang="zh-TW" sz="4000" b="1">
                <a:solidFill>
                  <a:srgbClr val="000099"/>
                </a:solidFill>
                <a:effectLst>
                  <a:outerShdw blurRad="38100" dist="38100" dir="2700000" algn="tl">
                    <a:srgbClr val="C0C0C0"/>
                  </a:outerShdw>
                </a:effectLst>
                <a:latin typeface="Tahoma" charset="0"/>
              </a:rPr>
              <a:t>Thank you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Logo_World_Conference"/>
          <p:cNvPicPr>
            <a:picLocks noChangeAspect="1" noChangeArrowheads="1"/>
          </p:cNvPicPr>
          <p:nvPr/>
        </p:nvPicPr>
        <p:blipFill>
          <a:blip r:embed="rId3"/>
          <a:srcRect/>
          <a:stretch>
            <a:fillRect/>
          </a:stretch>
        </p:blipFill>
        <p:spPr bwMode="auto">
          <a:xfrm>
            <a:off x="3635375" y="188913"/>
            <a:ext cx="2066925" cy="2519362"/>
          </a:xfrm>
          <a:prstGeom prst="rect">
            <a:avLst/>
          </a:prstGeom>
          <a:noFill/>
          <a:ln w="9525">
            <a:noFill/>
            <a:miter lim="800000"/>
            <a:headEnd/>
            <a:tailEnd/>
          </a:ln>
        </p:spPr>
      </p:pic>
      <p:sp>
        <p:nvSpPr>
          <p:cNvPr id="54274" name="Text Box 5"/>
          <p:cNvSpPr txBox="1">
            <a:spLocks noChangeArrowheads="1"/>
          </p:cNvSpPr>
          <p:nvPr/>
        </p:nvSpPr>
        <p:spPr bwMode="auto">
          <a:xfrm>
            <a:off x="611188" y="3213100"/>
            <a:ext cx="8281987" cy="2530475"/>
          </a:xfrm>
          <a:prstGeom prst="rect">
            <a:avLst/>
          </a:prstGeom>
          <a:noFill/>
          <a:ln w="9525">
            <a:noFill/>
            <a:miter lim="800000"/>
            <a:headEnd/>
            <a:tailEnd/>
          </a:ln>
        </p:spPr>
        <p:txBody>
          <a:bodyPr>
            <a:spAutoFit/>
          </a:bodyPr>
          <a:lstStyle/>
          <a:p>
            <a:pPr algn="ctr" eaLnBrk="0" hangingPunct="0">
              <a:spcBef>
                <a:spcPct val="50000"/>
              </a:spcBef>
            </a:pPr>
            <a:r>
              <a:rPr lang="en-GB" altLang="zh-TW" sz="4000" b="1">
                <a:solidFill>
                  <a:srgbClr val="000099"/>
                </a:solidFill>
              </a:rPr>
              <a:t>Together we build the agenda</a:t>
            </a:r>
          </a:p>
          <a:p>
            <a:pPr algn="ctr" eaLnBrk="0" hangingPunct="0">
              <a:spcBef>
                <a:spcPct val="50000"/>
              </a:spcBef>
            </a:pPr>
            <a:r>
              <a:rPr lang="en-GB" altLang="zh-TW" sz="4000" b="1">
                <a:solidFill>
                  <a:srgbClr val="000099"/>
                </a:solidFill>
              </a:rPr>
              <a:t>Together we face the challenge</a:t>
            </a:r>
          </a:p>
          <a:p>
            <a:pPr algn="ctr" eaLnBrk="0" hangingPunct="0">
              <a:spcBef>
                <a:spcPct val="50000"/>
              </a:spcBef>
            </a:pPr>
            <a:r>
              <a:rPr lang="en-GB" altLang="zh-TW" sz="4000" b="1">
                <a:solidFill>
                  <a:srgbClr val="000099"/>
                </a:solidFill>
              </a:rPr>
              <a:t>Together we thrive</a:t>
            </a:r>
            <a:endParaRPr lang="en-US" altLang="zh-TW" sz="4000">
              <a:solidFill>
                <a:srgbClr val="000099"/>
              </a:solidFill>
            </a:endParaRPr>
          </a:p>
        </p:txBody>
      </p:sp>
      <p:sp>
        <p:nvSpPr>
          <p:cNvPr id="58371" name="Rectangle 3"/>
          <p:cNvSpPr>
            <a:spLocks noChangeArrowheads="1"/>
          </p:cNvSpPr>
          <p:nvPr/>
        </p:nvSpPr>
        <p:spPr bwMode="auto">
          <a:xfrm>
            <a:off x="1524000" y="5943600"/>
            <a:ext cx="6705600" cy="609600"/>
          </a:xfrm>
          <a:prstGeom prst="rect">
            <a:avLst/>
          </a:prstGeom>
          <a:noFill/>
          <a:ln w="9525">
            <a:noFill/>
            <a:miter lim="800000"/>
            <a:headEnd/>
            <a:tailEnd/>
          </a:ln>
          <a:effectLst>
            <a:outerShdw dist="25399" dir="16200000" algn="ctr" rotWithShape="0">
              <a:srgbClr val="FFFFFF">
                <a:alpha val="75000"/>
              </a:srgbClr>
            </a:outerShdw>
          </a:effectLst>
        </p:spPr>
        <p:txBody>
          <a:bodyPr/>
          <a:lstStyle/>
          <a:p>
            <a:pPr marL="342900" indent="-342900" algn="ctr" eaLnBrk="0" hangingPunct="0">
              <a:spcBef>
                <a:spcPct val="20000"/>
              </a:spcBef>
              <a:buClr>
                <a:srgbClr val="800040"/>
              </a:buClr>
              <a:buFont typeface="Wingdings" pitchFamily="2" charset="2"/>
              <a:buNone/>
              <a:defRPr/>
            </a:pPr>
            <a:r>
              <a:rPr lang="en-GB" sz="4000">
                <a:latin typeface="Tahoma" charset="0"/>
              </a:rPr>
              <a:t>www.globalsocialagenda.org</a:t>
            </a:r>
            <a:endParaRPr lang="en-US" sz="4000">
              <a:latin typeface="Tahom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p:cTn id="7" dur="2000" fill="hold"/>
                                        <p:tgtEl>
                                          <p:spTgt spid="5427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427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5427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4274">
                                            <p:txEl>
                                              <p:pRg st="1" end="1"/>
                                            </p:txEl>
                                          </p:spTgt>
                                        </p:tgtEl>
                                        <p:attrNameLst>
                                          <p:attrName>style.visibility</p:attrName>
                                        </p:attrNameLst>
                                      </p:cBhvr>
                                      <p:to>
                                        <p:strVal val="visible"/>
                                      </p:to>
                                    </p:set>
                                    <p:anim calcmode="lin" valueType="num">
                                      <p:cBhvr>
                                        <p:cTn id="14" dur="2000" fill="hold"/>
                                        <p:tgtEl>
                                          <p:spTgt spid="5427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5427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5427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4274">
                                            <p:txEl>
                                              <p:pRg st="2" end="2"/>
                                            </p:txEl>
                                          </p:spTgt>
                                        </p:tgtEl>
                                        <p:attrNameLst>
                                          <p:attrName>style.visibility</p:attrName>
                                        </p:attrNameLst>
                                      </p:cBhvr>
                                      <p:to>
                                        <p:strVal val="visible"/>
                                      </p:to>
                                    </p:set>
                                    <p:anim calcmode="lin" valueType="num">
                                      <p:cBhvr>
                                        <p:cTn id="21" dur="2000" fill="hold"/>
                                        <p:tgtEl>
                                          <p:spTgt spid="54274">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54274">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a:defRPr/>
            </a:pPr>
            <a:endParaRPr lang="en-US" smtClean="0"/>
          </a:p>
        </p:txBody>
      </p:sp>
      <p:pic>
        <p:nvPicPr>
          <p:cNvPr id="14338" name="Picture 4"/>
          <p:cNvPicPr>
            <a:picLocks noChangeAspect="1" noChangeArrowheads="1"/>
          </p:cNvPicPr>
          <p:nvPr/>
        </p:nvPicPr>
        <p:blipFill>
          <a:blip r:embed="rId2"/>
          <a:srcRect/>
          <a:stretch>
            <a:fillRect/>
          </a:stretch>
        </p:blipFill>
        <p:spPr bwMode="auto">
          <a:xfrm>
            <a:off x="4297363" y="0"/>
            <a:ext cx="4846637" cy="6858000"/>
          </a:xfrm>
          <a:prstGeom prst="rect">
            <a:avLst/>
          </a:prstGeom>
          <a:noFill/>
          <a:ln w="9525">
            <a:noFill/>
            <a:miter lim="800000"/>
            <a:headEnd/>
            <a:tailEnd/>
          </a:ln>
        </p:spPr>
      </p:pic>
      <p:sp>
        <p:nvSpPr>
          <p:cNvPr id="58371" name="Rectangle 3"/>
          <p:cNvSpPr>
            <a:spLocks noChangeArrowheads="1"/>
          </p:cNvSpPr>
          <p:nvPr/>
        </p:nvSpPr>
        <p:spPr bwMode="auto">
          <a:xfrm>
            <a:off x="228600" y="5029200"/>
            <a:ext cx="4267200" cy="609600"/>
          </a:xfrm>
          <a:prstGeom prst="rect">
            <a:avLst/>
          </a:prstGeom>
          <a:noFill/>
          <a:ln w="9525">
            <a:noFill/>
            <a:miter lim="800000"/>
            <a:headEnd/>
            <a:tailEnd/>
          </a:ln>
          <a:effectLst>
            <a:outerShdw dist="25399" dir="16200000" algn="ctr" rotWithShape="0">
              <a:srgbClr val="FFFFFF">
                <a:alpha val="75000"/>
              </a:srgbClr>
            </a:outerShdw>
          </a:effectLst>
        </p:spPr>
        <p:txBody>
          <a:bodyPr/>
          <a:lstStyle/>
          <a:p>
            <a:pPr marL="342900" indent="-342900" eaLnBrk="0" hangingPunct="0">
              <a:spcBef>
                <a:spcPct val="20000"/>
              </a:spcBef>
              <a:buClr>
                <a:srgbClr val="800040"/>
              </a:buClr>
              <a:buFont typeface="Wingdings" pitchFamily="2" charset="2"/>
              <a:buNone/>
              <a:defRPr/>
            </a:pPr>
            <a:r>
              <a:rPr lang="en-GB" sz="2400">
                <a:latin typeface="Tahoma" pitchFamily="34" charset="0"/>
              </a:rPr>
              <a:t>www.globalsocialagenda.org</a:t>
            </a:r>
            <a:endParaRPr lang="en-US" sz="2400">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subTitle" idx="1"/>
          </p:nvPr>
        </p:nvSpPr>
        <p:spPr>
          <a:xfrm>
            <a:off x="501650" y="1447800"/>
            <a:ext cx="8174038" cy="3657600"/>
          </a:xfrm>
          <a:effectLst>
            <a:outerShdw dist="25399" dir="16200000" algn="ctr" rotWithShape="0">
              <a:srgbClr val="FFFFFF">
                <a:alpha val="75000"/>
              </a:srgbClr>
            </a:outerShdw>
          </a:effectLst>
        </p:spPr>
        <p:txBody>
          <a:bodyPr/>
          <a:lstStyle/>
          <a:p>
            <a:pPr eaLnBrk="1" hangingPunct="1">
              <a:tabLst>
                <a:tab pos="2511425" algn="l"/>
              </a:tabLst>
            </a:pPr>
            <a:r>
              <a:rPr lang="en-GB" sz="3600" b="1" smtClean="0">
                <a:solidFill>
                  <a:srgbClr val="000099"/>
                </a:solidFill>
              </a:rPr>
              <a:t>Abye Tasse - IASSW</a:t>
            </a:r>
          </a:p>
          <a:p>
            <a:pPr eaLnBrk="1" hangingPunct="1">
              <a:tabLst>
                <a:tab pos="2511425" algn="l"/>
              </a:tabLst>
            </a:pPr>
            <a:r>
              <a:rPr lang="en-GB" sz="3600" b="1" smtClean="0">
                <a:solidFill>
                  <a:srgbClr val="000099"/>
                </a:solidFill>
              </a:rPr>
              <a:t>Charles Abbey - ICSW</a:t>
            </a:r>
          </a:p>
          <a:p>
            <a:pPr eaLnBrk="1" hangingPunct="1">
              <a:tabLst>
                <a:tab pos="2511425" algn="l"/>
              </a:tabLst>
            </a:pPr>
            <a:r>
              <a:rPr lang="en-GB" sz="3600" b="1" smtClean="0">
                <a:solidFill>
                  <a:srgbClr val="000099"/>
                </a:solidFill>
              </a:rPr>
              <a:t>Gary Bailey – IFSW</a:t>
            </a:r>
          </a:p>
          <a:p>
            <a:pPr eaLnBrk="1" hangingPunct="1">
              <a:tabLst>
                <a:tab pos="2511425" algn="l"/>
              </a:tabLst>
            </a:pPr>
            <a:endParaRPr lang="en-GB" sz="3600" b="1" smtClean="0">
              <a:solidFill>
                <a:srgbClr val="000099"/>
              </a:solidFill>
            </a:endParaRPr>
          </a:p>
          <a:p>
            <a:pPr eaLnBrk="1" hangingPunct="1">
              <a:tabLst>
                <a:tab pos="2511425" algn="l"/>
              </a:tabLst>
            </a:pPr>
            <a:r>
              <a:rPr lang="en-GB" sz="2800" b="1" smtClean="0">
                <a:solidFill>
                  <a:srgbClr val="000099"/>
                </a:solidFill>
              </a:rPr>
              <a:t>David N Jones – 2012 International Programme Committee</a:t>
            </a:r>
            <a:endParaRPr lang="en-GB" sz="2400" smtClean="0">
              <a:solidFill>
                <a:srgbClr val="000099"/>
              </a:solidFill>
            </a:endParaRPr>
          </a:p>
        </p:txBody>
      </p:sp>
      <p:pic>
        <p:nvPicPr>
          <p:cNvPr id="15362" name="Picture 3" descr="Logo_World_Conference"/>
          <p:cNvPicPr>
            <a:picLocks noChangeAspect="1" noChangeArrowheads="1"/>
          </p:cNvPicPr>
          <p:nvPr/>
        </p:nvPicPr>
        <p:blipFill>
          <a:blip r:embed="rId3"/>
          <a:srcRect/>
          <a:stretch>
            <a:fillRect/>
          </a:stretch>
        </p:blipFill>
        <p:spPr bwMode="auto">
          <a:xfrm>
            <a:off x="273050" y="185738"/>
            <a:ext cx="1419225" cy="1730375"/>
          </a:xfrm>
          <a:prstGeom prst="rect">
            <a:avLst/>
          </a:prstGeom>
          <a:noFill/>
          <a:ln w="9525">
            <a:noFill/>
            <a:miter lim="800000"/>
            <a:headEnd/>
            <a:tailEnd/>
          </a:ln>
        </p:spPr>
      </p:pic>
      <p:pic>
        <p:nvPicPr>
          <p:cNvPr id="15363" name="Picture 13" descr="IASSW Logo2"/>
          <p:cNvPicPr>
            <a:picLocks noChangeAspect="1" noChangeArrowheads="1"/>
          </p:cNvPicPr>
          <p:nvPr/>
        </p:nvPicPr>
        <p:blipFill>
          <a:blip r:embed="rId4"/>
          <a:srcRect/>
          <a:stretch>
            <a:fillRect/>
          </a:stretch>
        </p:blipFill>
        <p:spPr bwMode="auto">
          <a:xfrm>
            <a:off x="611188" y="5084763"/>
            <a:ext cx="1800225" cy="1527175"/>
          </a:xfrm>
          <a:prstGeom prst="rect">
            <a:avLst/>
          </a:prstGeom>
          <a:noFill/>
          <a:ln w="9525">
            <a:noFill/>
            <a:miter lim="800000"/>
            <a:headEnd/>
            <a:tailEnd/>
          </a:ln>
        </p:spPr>
      </p:pic>
      <p:pic>
        <p:nvPicPr>
          <p:cNvPr id="15364" name="Picture 5" descr="Logo_World_Conference"/>
          <p:cNvPicPr>
            <a:picLocks noChangeAspect="1" noChangeArrowheads="1"/>
          </p:cNvPicPr>
          <p:nvPr/>
        </p:nvPicPr>
        <p:blipFill>
          <a:blip r:embed="rId3"/>
          <a:srcRect/>
          <a:stretch>
            <a:fillRect/>
          </a:stretch>
        </p:blipFill>
        <p:spPr bwMode="auto">
          <a:xfrm>
            <a:off x="7329488" y="188913"/>
            <a:ext cx="1419225" cy="1730375"/>
          </a:xfrm>
          <a:prstGeom prst="rect">
            <a:avLst/>
          </a:prstGeom>
          <a:noFill/>
          <a:ln w="9525">
            <a:noFill/>
            <a:miter lim="800000"/>
            <a:headEnd/>
            <a:tailEnd/>
          </a:ln>
        </p:spPr>
      </p:pic>
      <p:pic>
        <p:nvPicPr>
          <p:cNvPr id="15365" name="Picture 6" descr="www.icsw.org">
            <a:hlinkClick r:id="rId5" tooltip="www.icsw.org"/>
          </p:cNvPr>
          <p:cNvPicPr>
            <a:picLocks noChangeAspect="1" noChangeArrowheads="1"/>
          </p:cNvPicPr>
          <p:nvPr/>
        </p:nvPicPr>
        <p:blipFill>
          <a:blip r:embed="rId6"/>
          <a:srcRect/>
          <a:stretch>
            <a:fillRect/>
          </a:stretch>
        </p:blipFill>
        <p:spPr bwMode="auto">
          <a:xfrm>
            <a:off x="3779838" y="5110163"/>
            <a:ext cx="1871662" cy="1689100"/>
          </a:xfrm>
          <a:prstGeom prst="rect">
            <a:avLst/>
          </a:prstGeom>
          <a:noFill/>
          <a:ln w="9525">
            <a:noFill/>
            <a:miter lim="800000"/>
            <a:headEnd/>
            <a:tailEnd/>
          </a:ln>
        </p:spPr>
      </p:pic>
      <p:pic>
        <p:nvPicPr>
          <p:cNvPr id="15366" name="Picture 7" descr="ifsw"/>
          <p:cNvPicPr>
            <a:picLocks noChangeAspect="1" noChangeArrowheads="1" noCrop="1"/>
          </p:cNvPicPr>
          <p:nvPr/>
        </p:nvPicPr>
        <p:blipFill>
          <a:blip r:embed="rId7"/>
          <a:srcRect/>
          <a:stretch>
            <a:fillRect/>
          </a:stretch>
        </p:blipFill>
        <p:spPr bwMode="auto">
          <a:xfrm>
            <a:off x="6732588" y="5164138"/>
            <a:ext cx="2160587"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7950" y="282575"/>
            <a:ext cx="9036050" cy="936625"/>
          </a:xfrm>
        </p:spPr>
        <p:txBody>
          <a:bodyPr/>
          <a:lstStyle/>
          <a:p>
            <a:pPr eaLnBrk="1" hangingPunct="1">
              <a:defRPr/>
            </a:pPr>
            <a:r>
              <a:rPr lang="en-US" sz="4000" b="1" i="0" smtClean="0">
                <a:solidFill>
                  <a:srgbClr val="000099"/>
                </a:solidFill>
              </a:rPr>
              <a:t>3 International Organizations</a:t>
            </a:r>
            <a:endParaRPr lang="en-US" altLang="zh-TW" sz="4000" b="1" i="0" smtClean="0">
              <a:solidFill>
                <a:srgbClr val="000099"/>
              </a:solidFill>
            </a:endParaRPr>
          </a:p>
        </p:txBody>
      </p:sp>
      <p:sp>
        <p:nvSpPr>
          <p:cNvPr id="58371" name="Rectangle 3"/>
          <p:cNvSpPr>
            <a:spLocks noGrp="1" noChangeArrowheads="1"/>
          </p:cNvSpPr>
          <p:nvPr>
            <p:ph type="body" idx="4294967295"/>
          </p:nvPr>
        </p:nvSpPr>
        <p:spPr>
          <a:xfrm>
            <a:off x="1546225" y="1700213"/>
            <a:ext cx="7445375" cy="4548187"/>
          </a:xfrm>
          <a:effectLst>
            <a:outerShdw dist="25399" dir="16200000" algn="ctr" rotWithShape="0">
              <a:srgbClr val="FFFFFF">
                <a:alpha val="75000"/>
              </a:srgbClr>
            </a:outerShdw>
          </a:effectLst>
        </p:spPr>
        <p:txBody>
          <a:bodyPr lIns="92075" tIns="46038" rIns="92075" bIns="46038"/>
          <a:lstStyle/>
          <a:p>
            <a:pPr marL="901700" eaLnBrk="1" hangingPunct="1">
              <a:buFont typeface="Wingdings" pitchFamily="2" charset="2"/>
              <a:buBlip>
                <a:blip r:embed="rId2"/>
              </a:buBlip>
              <a:defRPr/>
            </a:pPr>
            <a:r>
              <a:rPr lang="en-US" sz="2800" b="1" smtClean="0"/>
              <a:t> IASSW</a:t>
            </a:r>
            <a:r>
              <a:rPr lang="en-US" sz="2800" smtClean="0"/>
              <a:t> </a:t>
            </a:r>
          </a:p>
          <a:p>
            <a:pPr marL="901700" eaLnBrk="1" hangingPunct="1">
              <a:buFont typeface="Wingdings" pitchFamily="2" charset="2"/>
              <a:buNone/>
              <a:defRPr/>
            </a:pPr>
            <a:r>
              <a:rPr lang="en-US" sz="2800" smtClean="0"/>
              <a:t>   </a:t>
            </a:r>
            <a:r>
              <a:rPr lang="en-US" altLang="zh-TW" sz="2800" smtClean="0"/>
              <a:t>International Association of Schools of Social Work </a:t>
            </a:r>
            <a:r>
              <a:rPr lang="en-US" altLang="zh-TW" sz="2800" smtClean="0">
                <a:hlinkClick r:id="rId3"/>
              </a:rPr>
              <a:t>www.iassw.org</a:t>
            </a:r>
            <a:r>
              <a:rPr lang="en-US" altLang="zh-TW" sz="2800" smtClean="0"/>
              <a:t> </a:t>
            </a:r>
            <a:endParaRPr lang="en-US" sz="2800" smtClean="0"/>
          </a:p>
          <a:p>
            <a:pPr marL="901700" eaLnBrk="1" hangingPunct="1">
              <a:buFont typeface="Wingdings" pitchFamily="2" charset="2"/>
              <a:buBlip>
                <a:blip r:embed="rId2"/>
              </a:buBlip>
              <a:defRPr/>
            </a:pPr>
            <a:r>
              <a:rPr lang="en-US" sz="2800" b="1" smtClean="0"/>
              <a:t> ICSW </a:t>
            </a:r>
          </a:p>
          <a:p>
            <a:pPr marL="901700" eaLnBrk="1" hangingPunct="1">
              <a:buFont typeface="Wingdings" pitchFamily="2" charset="2"/>
              <a:buNone/>
              <a:defRPr/>
            </a:pPr>
            <a:r>
              <a:rPr lang="en-US" sz="2800" smtClean="0"/>
              <a:t>   </a:t>
            </a:r>
            <a:r>
              <a:rPr lang="en-US" altLang="zh-TW" sz="2800" smtClean="0"/>
              <a:t>International Council on Social Welfare </a:t>
            </a:r>
          </a:p>
          <a:p>
            <a:pPr marL="901700" eaLnBrk="1" hangingPunct="1">
              <a:buFont typeface="Wingdings" pitchFamily="2" charset="2"/>
              <a:buNone/>
              <a:defRPr/>
            </a:pPr>
            <a:r>
              <a:rPr lang="en-GB" sz="2800" smtClean="0"/>
              <a:t>	</a:t>
            </a:r>
            <a:r>
              <a:rPr lang="en-GB" sz="2800" smtClean="0">
                <a:hlinkClick r:id="rId4"/>
              </a:rPr>
              <a:t>www.icsw.org</a:t>
            </a:r>
            <a:r>
              <a:rPr lang="en-GB" sz="2800" smtClean="0"/>
              <a:t> </a:t>
            </a:r>
            <a:endParaRPr lang="en-US" sz="2800" smtClean="0"/>
          </a:p>
          <a:p>
            <a:pPr marL="901700" eaLnBrk="1" hangingPunct="1">
              <a:buFont typeface="Wingdings" pitchFamily="2" charset="2"/>
              <a:buBlip>
                <a:blip r:embed="rId2"/>
              </a:buBlip>
              <a:defRPr/>
            </a:pPr>
            <a:r>
              <a:rPr lang="en-US" sz="2800" b="1" smtClean="0"/>
              <a:t> IFSW   </a:t>
            </a:r>
          </a:p>
          <a:p>
            <a:pPr marL="901700" eaLnBrk="1" hangingPunct="1">
              <a:buFont typeface="Wingdings" pitchFamily="2" charset="2"/>
              <a:buNone/>
              <a:defRPr/>
            </a:pPr>
            <a:r>
              <a:rPr lang="en-US" sz="2800" smtClean="0"/>
              <a:t>   </a:t>
            </a:r>
            <a:r>
              <a:rPr lang="en-US" altLang="zh-TW" sz="2800" smtClean="0"/>
              <a:t>International Federation of Social Workers </a:t>
            </a:r>
            <a:r>
              <a:rPr lang="en-US" altLang="zh-TW" sz="2800" smtClean="0">
                <a:hlinkClick r:id="rId5"/>
              </a:rPr>
              <a:t>www.ifsw.org</a:t>
            </a:r>
            <a:r>
              <a:rPr lang="en-US" altLang="zh-TW" sz="280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00200" y="1600200"/>
            <a:ext cx="7543800" cy="4876800"/>
          </a:xfrm>
          <a:effectLst>
            <a:outerShdw dist="25399" dir="16200000" algn="ctr" rotWithShape="0">
              <a:srgbClr val="FFFFFF">
                <a:alpha val="75000"/>
              </a:srgbClr>
            </a:outerShdw>
          </a:effectLst>
        </p:spPr>
        <p:txBody>
          <a:bodyPr/>
          <a:lstStyle/>
          <a:p>
            <a:pPr eaLnBrk="1" hangingPunct="1">
              <a:buFontTx/>
              <a:buBlip>
                <a:blip r:embed="rId3"/>
              </a:buBlip>
              <a:defRPr/>
            </a:pPr>
            <a:r>
              <a:rPr lang="en-GB" sz="2800" smtClean="0"/>
              <a:t> To claim/reclaim the priority of social action</a:t>
            </a:r>
          </a:p>
          <a:p>
            <a:pPr eaLnBrk="1" hangingPunct="1">
              <a:buFontTx/>
              <a:buBlip>
                <a:blip r:embed="rId3"/>
              </a:buBlip>
              <a:defRPr/>
            </a:pPr>
            <a:r>
              <a:rPr lang="en-GB" sz="2800" smtClean="0"/>
              <a:t> To create a collective voice of </a:t>
            </a:r>
            <a:r>
              <a:rPr lang="en-US" sz="2800" smtClean="0"/>
              <a:t>those in social work and social development </a:t>
            </a:r>
            <a:r>
              <a:rPr lang="en-GB" sz="2800" smtClean="0"/>
              <a:t>and in social work education</a:t>
            </a:r>
            <a:endParaRPr lang="en-US" sz="2800" smtClean="0"/>
          </a:p>
          <a:p>
            <a:pPr eaLnBrk="1" hangingPunct="1">
              <a:buFontTx/>
              <a:buBlip>
                <a:blip r:embed="rId3"/>
              </a:buBlip>
              <a:defRPr/>
            </a:pPr>
            <a:r>
              <a:rPr lang="en-GB" sz="2800" smtClean="0"/>
              <a:t> To develop a process for setting a common agenda</a:t>
            </a:r>
            <a:endParaRPr lang="en-US" sz="2800" smtClean="0"/>
          </a:p>
          <a:p>
            <a:pPr eaLnBrk="1" hangingPunct="1">
              <a:buFontTx/>
              <a:buBlip>
                <a:blip r:embed="rId3"/>
              </a:buBlip>
              <a:defRPr/>
            </a:pPr>
            <a:r>
              <a:rPr lang="en-GB" sz="2800" smtClean="0"/>
              <a:t> To strategise the implementation of actions and to develop ways of monitoring, evaluating and improving our efforts</a:t>
            </a:r>
            <a:endParaRPr lang="en-US" sz="2800" smtClean="0"/>
          </a:p>
        </p:txBody>
      </p:sp>
      <p:sp>
        <p:nvSpPr>
          <p:cNvPr id="2" name="Title 1"/>
          <p:cNvSpPr>
            <a:spLocks/>
          </p:cNvSpPr>
          <p:nvPr/>
        </p:nvSpPr>
        <p:spPr bwMode="auto">
          <a:xfrm>
            <a:off x="914400" y="228600"/>
            <a:ext cx="7772400" cy="914400"/>
          </a:xfrm>
          <a:prstGeom prst="rect">
            <a:avLst/>
          </a:prstGeom>
          <a:noFill/>
          <a:ln w="9525">
            <a:noFill/>
            <a:miter lim="800000"/>
            <a:headEnd/>
            <a:tailEnd/>
          </a:ln>
          <a:effectLst>
            <a:outerShdw dist="25399" dir="16200000" algn="ctr" rotWithShape="0">
              <a:srgbClr val="FFFFFF">
                <a:alpha val="75000"/>
              </a:srgbClr>
            </a:outerShdw>
          </a:effectLst>
        </p:spPr>
        <p:txBody>
          <a:bodyPr anchor="ctr"/>
          <a:lstStyle/>
          <a:p>
            <a:pPr algn="r">
              <a:defRPr/>
            </a:pPr>
            <a:r>
              <a:rPr lang="en-GB" sz="4000" b="1">
                <a:solidFill>
                  <a:srgbClr val="000099"/>
                </a:solidFill>
                <a:latin typeface="Tahoma" pitchFamily="34" charset="0"/>
              </a:rPr>
              <a:t>Vision for the Agenda process</a:t>
            </a:r>
            <a:endParaRPr lang="en-US" sz="4000" b="1">
              <a:solidFill>
                <a:srgbClr val="000099"/>
              </a:solidFill>
              <a:latin typeface="Tahoma"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85800" y="304800"/>
            <a:ext cx="7772400" cy="838200"/>
          </a:xfrm>
        </p:spPr>
        <p:txBody>
          <a:bodyPr/>
          <a:lstStyle/>
          <a:p>
            <a:pPr eaLnBrk="1" hangingPunct="1">
              <a:defRPr/>
            </a:pPr>
            <a:r>
              <a:rPr lang="en-US" altLang="zh-TW" sz="4000" b="1" i="0" smtClean="0">
                <a:solidFill>
                  <a:srgbClr val="000099"/>
                </a:solidFill>
              </a:rPr>
              <a:t>How are we doing this?</a:t>
            </a:r>
          </a:p>
        </p:txBody>
      </p:sp>
      <p:sp>
        <p:nvSpPr>
          <p:cNvPr id="59395" name="Rectangle 3"/>
          <p:cNvSpPr>
            <a:spLocks noGrp="1" noChangeArrowheads="1"/>
          </p:cNvSpPr>
          <p:nvPr>
            <p:ph type="body" idx="4294967295"/>
          </p:nvPr>
        </p:nvSpPr>
        <p:spPr>
          <a:effectLst>
            <a:outerShdw dist="25399" dir="16200000" algn="ctr" rotWithShape="0">
              <a:srgbClr val="FFFFFF">
                <a:alpha val="75000"/>
              </a:srgbClr>
            </a:outerShdw>
          </a:effectLst>
        </p:spPr>
        <p:txBody>
          <a:bodyPr lIns="92075" tIns="46038" rIns="92075" bIns="46038"/>
          <a:lstStyle/>
          <a:p>
            <a:pPr eaLnBrk="1" hangingPunct="1">
              <a:buFont typeface="Wingdings" pitchFamily="2" charset="2"/>
              <a:buNone/>
              <a:defRPr/>
            </a:pPr>
            <a:r>
              <a:rPr lang="en-GB" altLang="zh-TW" smtClean="0"/>
              <a:t>  The three organisations (IASSW, ICSW, IFSW) have set up a common platform to help steer The Global Agenda process </a:t>
            </a:r>
          </a:p>
          <a:p>
            <a:pPr eaLnBrk="1" hangingPunct="1">
              <a:buFont typeface="Wingdings" pitchFamily="2" charset="2"/>
              <a:buNone/>
              <a:defRPr/>
            </a:pPr>
            <a:r>
              <a:rPr lang="en-GB" altLang="zh-TW" smtClean="0"/>
              <a:t>   And to support colleagues around the world in their deliberations and mobilisation initiatives</a:t>
            </a:r>
            <a:endParaRPr lang="en-US" altLang="zh-TW"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304800"/>
            <a:ext cx="8686800" cy="990600"/>
          </a:xfrm>
        </p:spPr>
        <p:txBody>
          <a:bodyPr/>
          <a:lstStyle/>
          <a:p>
            <a:pPr eaLnBrk="1" hangingPunct="1">
              <a:defRPr/>
            </a:pPr>
            <a:r>
              <a:rPr lang="en-US" altLang="zh-TW" sz="4000" b="1" i="0" smtClean="0">
                <a:solidFill>
                  <a:srgbClr val="000099"/>
                </a:solidFill>
              </a:rPr>
              <a:t>Outcomes from Hong Kong 2010</a:t>
            </a:r>
          </a:p>
        </p:txBody>
      </p:sp>
      <p:sp>
        <p:nvSpPr>
          <p:cNvPr id="60419" name="Rectangle 3"/>
          <p:cNvSpPr>
            <a:spLocks noGrp="1" noChangeArrowheads="1"/>
          </p:cNvSpPr>
          <p:nvPr>
            <p:ph type="body" idx="4294967295"/>
          </p:nvPr>
        </p:nvSpPr>
        <p:spPr>
          <a:effectLst>
            <a:outerShdw dist="25399" dir="16200000" algn="ctr" rotWithShape="0">
              <a:srgbClr val="FFFFFF">
                <a:alpha val="75000"/>
              </a:srgbClr>
            </a:outerShdw>
          </a:effectLst>
        </p:spPr>
        <p:txBody>
          <a:bodyPr/>
          <a:lstStyle/>
          <a:p>
            <a:pPr marL="901700" indent="-368300" eaLnBrk="1" hangingPunct="1">
              <a:buFontTx/>
              <a:buBlip>
                <a:blip r:embed="rId2"/>
              </a:buBlip>
              <a:defRPr/>
            </a:pPr>
            <a:r>
              <a:rPr lang="en-GB" altLang="zh-TW" smtClean="0"/>
              <a:t>Over 3,000 participants met in Hong Kong and agreed to launch a global movement to address the major challenges of our societies </a:t>
            </a:r>
          </a:p>
          <a:p>
            <a:pPr marL="901700" indent="-368300" eaLnBrk="1" hangingPunct="1">
              <a:buFontTx/>
              <a:buBlip>
                <a:blip r:embed="rId2"/>
              </a:buBlip>
              <a:defRPr/>
            </a:pPr>
            <a:r>
              <a:rPr lang="en-GB" altLang="zh-TW" smtClean="0"/>
              <a:t>Major and relevant social issues that connect within and across our profession have been identified in The Agenda and provide a basis for consultation </a:t>
            </a:r>
            <a:endParaRPr lang="en-US" altLang="zh-TW"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47800" y="1524000"/>
            <a:ext cx="7543800" cy="5029200"/>
          </a:xfrm>
          <a:effectLst>
            <a:outerShdw dist="25399" dir="16200000" algn="ctr" rotWithShape="0">
              <a:srgbClr val="FFFFFF">
                <a:alpha val="75000"/>
              </a:srgbClr>
            </a:outerShdw>
          </a:effectLst>
        </p:spPr>
        <p:txBody>
          <a:bodyPr/>
          <a:lstStyle/>
          <a:p>
            <a:pPr marL="901700" eaLnBrk="1" hangingPunct="1">
              <a:buFontTx/>
              <a:buBlip>
                <a:blip r:embed="rId2"/>
              </a:buBlip>
              <a:defRPr/>
            </a:pPr>
            <a:r>
              <a:rPr lang="en-GB" sz="2800" b="1" smtClean="0"/>
              <a:t> First draft</a:t>
            </a:r>
            <a:r>
              <a:rPr lang="en-GB" sz="2800" smtClean="0"/>
              <a:t> – Hong Kong - June 2010</a:t>
            </a:r>
          </a:p>
          <a:p>
            <a:pPr marL="901700" eaLnBrk="1" hangingPunct="1">
              <a:buFontTx/>
              <a:buBlip>
                <a:blip r:embed="rId2"/>
              </a:buBlip>
              <a:defRPr/>
            </a:pPr>
            <a:r>
              <a:rPr lang="en-GB" sz="2800" b="1" smtClean="0"/>
              <a:t> Revised – </a:t>
            </a:r>
            <a:r>
              <a:rPr lang="en-GB" sz="2800" smtClean="0"/>
              <a:t>September 2010</a:t>
            </a:r>
          </a:p>
          <a:p>
            <a:pPr marL="901700" eaLnBrk="1" hangingPunct="1">
              <a:buFontTx/>
              <a:buBlip>
                <a:blip r:embed="rId2"/>
              </a:buBlip>
              <a:defRPr/>
            </a:pPr>
            <a:r>
              <a:rPr lang="en-GB" sz="2800" smtClean="0"/>
              <a:t> </a:t>
            </a:r>
            <a:r>
              <a:rPr lang="en-GB" sz="2800" b="1" smtClean="0"/>
              <a:t>Consultation </a:t>
            </a:r>
            <a:r>
              <a:rPr lang="en-GB" sz="2800" smtClean="0"/>
              <a:t>– October 2010</a:t>
            </a:r>
          </a:p>
          <a:p>
            <a:pPr marL="901700" eaLnBrk="1" hangingPunct="1">
              <a:buFontTx/>
              <a:buBlip>
                <a:blip r:embed="rId2"/>
              </a:buBlip>
              <a:defRPr/>
            </a:pPr>
            <a:r>
              <a:rPr lang="en-GB" sz="2800" smtClean="0"/>
              <a:t> </a:t>
            </a:r>
            <a:r>
              <a:rPr lang="en-GB" sz="2800" b="1" smtClean="0"/>
              <a:t>Review of responses</a:t>
            </a:r>
            <a:r>
              <a:rPr lang="en-GB" sz="2800" smtClean="0"/>
              <a:t> – December 2010 – themes from feedback identified and disseminated (no revision at this stage)</a:t>
            </a:r>
          </a:p>
          <a:p>
            <a:pPr marL="901700" eaLnBrk="1" hangingPunct="1">
              <a:buFontTx/>
              <a:buBlip>
                <a:blip r:embed="rId2"/>
              </a:buBlip>
              <a:defRPr/>
            </a:pPr>
            <a:r>
              <a:rPr lang="en-GB" sz="2800" smtClean="0"/>
              <a:t> </a:t>
            </a:r>
            <a:r>
              <a:rPr lang="en-GB" sz="2800" b="1" smtClean="0"/>
              <a:t>Consultation – February 2011</a:t>
            </a:r>
            <a:endParaRPr lang="en-US" sz="2800" smtClean="0"/>
          </a:p>
          <a:p>
            <a:pPr marL="901700" eaLnBrk="1" hangingPunct="1">
              <a:buFontTx/>
              <a:buBlip>
                <a:blip r:embed="rId2"/>
              </a:buBlip>
              <a:defRPr/>
            </a:pPr>
            <a:r>
              <a:rPr lang="en-GB" sz="2800" b="1" smtClean="0"/>
              <a:t> World Social Work Day</a:t>
            </a:r>
            <a:r>
              <a:rPr lang="en-GB" sz="2800" smtClean="0"/>
              <a:t> – 15 March 2011 - world-wide discussion</a:t>
            </a:r>
          </a:p>
        </p:txBody>
      </p:sp>
      <p:sp>
        <p:nvSpPr>
          <p:cNvPr id="2" name="Title 1"/>
          <p:cNvSpPr>
            <a:spLocks/>
          </p:cNvSpPr>
          <p:nvPr/>
        </p:nvSpPr>
        <p:spPr bwMode="auto">
          <a:xfrm>
            <a:off x="685800" y="152400"/>
            <a:ext cx="7772400" cy="1143000"/>
          </a:xfrm>
          <a:prstGeom prst="rect">
            <a:avLst/>
          </a:prstGeom>
          <a:noFill/>
          <a:ln w="9525">
            <a:noFill/>
            <a:miter lim="800000"/>
            <a:headEnd/>
            <a:tailEnd/>
          </a:ln>
          <a:effectLst>
            <a:outerShdw dist="25399" dir="16200000" algn="ctr" rotWithShape="0">
              <a:srgbClr val="FFFFFF">
                <a:alpha val="75000"/>
              </a:srgbClr>
            </a:outerShdw>
          </a:effectLst>
        </p:spPr>
        <p:txBody>
          <a:bodyPr anchor="ctr"/>
          <a:lstStyle/>
          <a:p>
            <a:pPr algn="r">
              <a:defRPr/>
            </a:pPr>
            <a:r>
              <a:rPr lang="en-GB" sz="4000" b="1">
                <a:solidFill>
                  <a:srgbClr val="000099"/>
                </a:solidFill>
                <a:latin typeface="Tahoma" pitchFamily="34" charset="0"/>
              </a:rPr>
              <a:t>Towards World Social Work Day 2012 </a:t>
            </a:r>
            <a:endParaRPr lang="en-US" sz="4000" i="1">
              <a:solidFill>
                <a:srgbClr val="000099"/>
              </a:solidFill>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4294967295"/>
          </p:nvPr>
        </p:nvSpPr>
        <p:spPr>
          <a:xfrm>
            <a:off x="1600200" y="1295400"/>
            <a:ext cx="7391400" cy="5257800"/>
          </a:xfrm>
        </p:spPr>
        <p:txBody>
          <a:bodyPr/>
          <a:lstStyle/>
          <a:p>
            <a:pPr marL="901700" eaLnBrk="1" hangingPunct="1">
              <a:buFontTx/>
              <a:buNone/>
              <a:defRPr/>
            </a:pPr>
            <a:r>
              <a:rPr lang="en-GB" sz="2800" b="1" smtClean="0"/>
              <a:t>Information and communication strategy</a:t>
            </a:r>
            <a:r>
              <a:rPr lang="en-GB" sz="2800" smtClean="0"/>
              <a:t> - Global organisations stimulate engagement and ownership</a:t>
            </a:r>
            <a:endParaRPr lang="en-GB" sz="2800" b="1" smtClean="0"/>
          </a:p>
          <a:p>
            <a:pPr marL="901700" eaLnBrk="1" hangingPunct="1">
              <a:buFontTx/>
              <a:buNone/>
              <a:defRPr/>
            </a:pPr>
            <a:r>
              <a:rPr lang="en-GB" sz="2800" b="1" smtClean="0"/>
              <a:t>World Social Work Day 2012</a:t>
            </a:r>
            <a:r>
              <a:rPr lang="en-GB" sz="2800" smtClean="0"/>
              <a:t> - 20 March 2012</a:t>
            </a:r>
          </a:p>
          <a:p>
            <a:pPr marL="901700" eaLnBrk="1" hangingPunct="1">
              <a:buFontTx/>
              <a:buBlip>
                <a:blip r:embed="rId2"/>
              </a:buBlip>
              <a:defRPr/>
            </a:pPr>
            <a:r>
              <a:rPr lang="en-GB" sz="2600" smtClean="0"/>
              <a:t>The Global Agenda officially presented to the United Nations Secretary General</a:t>
            </a:r>
            <a:endParaRPr lang="en-US" sz="2600" smtClean="0"/>
          </a:p>
          <a:p>
            <a:pPr marL="901700" eaLnBrk="1" hangingPunct="1">
              <a:buFontTx/>
              <a:buBlip>
                <a:blip r:embed="rId2"/>
              </a:buBlip>
              <a:defRPr/>
            </a:pPr>
            <a:r>
              <a:rPr lang="en-GB" sz="2600" smtClean="0"/>
              <a:t> Every Region submits The Agenda to continental organisations (African Union, ASEAN, European Union, Mercosur, etc.)</a:t>
            </a:r>
            <a:endParaRPr lang="en-US" sz="2600" smtClean="0"/>
          </a:p>
          <a:p>
            <a:pPr marL="901700" eaLnBrk="1" hangingPunct="1">
              <a:buFontTx/>
              <a:buBlip>
                <a:blip r:embed="rId2"/>
              </a:buBlip>
              <a:defRPr/>
            </a:pPr>
            <a:r>
              <a:rPr lang="en-GB" sz="2600" smtClean="0"/>
              <a:t> National groupings submit The Agenda to their governments</a:t>
            </a:r>
            <a:endParaRPr lang="en-US" sz="2600" smtClean="0"/>
          </a:p>
        </p:txBody>
      </p:sp>
      <p:sp>
        <p:nvSpPr>
          <p:cNvPr id="22530" name="Title 1"/>
          <p:cNvSpPr>
            <a:spLocks/>
          </p:cNvSpPr>
          <p:nvPr/>
        </p:nvSpPr>
        <p:spPr bwMode="auto">
          <a:xfrm>
            <a:off x="457200" y="152400"/>
            <a:ext cx="8229600" cy="1143000"/>
          </a:xfrm>
          <a:prstGeom prst="rect">
            <a:avLst/>
          </a:prstGeom>
          <a:noFill/>
          <a:ln w="9525">
            <a:noFill/>
            <a:miter lim="800000"/>
            <a:headEnd/>
            <a:tailEnd/>
          </a:ln>
        </p:spPr>
        <p:txBody>
          <a:bodyPr anchor="ctr"/>
          <a:lstStyle/>
          <a:p>
            <a:pPr algn="ctr"/>
            <a:r>
              <a:rPr lang="en-GB" sz="4000" b="1">
                <a:latin typeface="Calibri" pitchFamily="34" charset="0"/>
              </a:rPr>
              <a:t/>
            </a:r>
            <a:br>
              <a:rPr lang="en-GB" sz="4000" b="1">
                <a:latin typeface="Calibri" pitchFamily="34" charset="0"/>
              </a:rPr>
            </a:br>
            <a:endParaRPr lang="en-US" sz="2400">
              <a:latin typeface="Calibri" pitchFamily="34" charset="0"/>
            </a:endParaRPr>
          </a:p>
        </p:txBody>
      </p:sp>
      <p:sp>
        <p:nvSpPr>
          <p:cNvPr id="2" name="Title 1"/>
          <p:cNvSpPr>
            <a:spLocks/>
          </p:cNvSpPr>
          <p:nvPr/>
        </p:nvSpPr>
        <p:spPr bwMode="auto">
          <a:xfrm>
            <a:off x="685800" y="152400"/>
            <a:ext cx="7772400" cy="1143000"/>
          </a:xfrm>
          <a:prstGeom prst="rect">
            <a:avLst/>
          </a:prstGeom>
          <a:noFill/>
          <a:ln w="9525">
            <a:noFill/>
            <a:miter lim="800000"/>
            <a:headEnd/>
            <a:tailEnd/>
          </a:ln>
          <a:effectLst>
            <a:outerShdw dist="25399" dir="16200000" algn="ctr" rotWithShape="0">
              <a:srgbClr val="FFFFFF">
                <a:alpha val="75000"/>
              </a:srgbClr>
            </a:outerShdw>
          </a:effectLst>
        </p:spPr>
        <p:txBody>
          <a:bodyPr anchor="ctr"/>
          <a:lstStyle/>
          <a:p>
            <a:pPr algn="r">
              <a:defRPr/>
            </a:pPr>
            <a:r>
              <a:rPr lang="en-GB" sz="4000" b="1">
                <a:solidFill>
                  <a:srgbClr val="000099"/>
                </a:solidFill>
                <a:latin typeface="Tahoma" pitchFamily="34" charset="0"/>
              </a:rPr>
              <a:t>Towards World Social Work Day 2012 </a:t>
            </a:r>
            <a:endParaRPr lang="en-US" sz="4000" i="1">
              <a:solidFill>
                <a:srgbClr val="000099"/>
              </a:solidFill>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2.xml><?xml version="1.0" encoding="utf-8"?>
<a:themeOverride xmlns:a="http://schemas.openxmlformats.org/drawingml/2006/main">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3.xml><?xml version="1.0" encoding="utf-8"?>
<a:themeOverride xmlns:a="http://schemas.openxmlformats.org/drawingml/2006/main">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4.xml><?xml version="1.0" encoding="utf-8"?>
<a:themeOverride xmlns:a="http://schemas.openxmlformats.org/drawingml/2006/main">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emplate/>
  <TotalTime>733</TotalTime>
  <Words>629</Words>
  <Application>Microsoft Office PowerPoint</Application>
  <PresentationFormat>On-screen Show (4:3)</PresentationFormat>
  <Paragraphs>78</Paragraphs>
  <Slides>17</Slides>
  <Notes>3</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17</vt:i4>
      </vt:variant>
    </vt:vector>
  </HeadingPairs>
  <TitlesOfParts>
    <vt:vector size="24" baseType="lpstr">
      <vt:lpstr>Arial</vt:lpstr>
      <vt:lpstr>ＭＳ Ｐゴシック</vt:lpstr>
      <vt:lpstr>Tahoma</vt:lpstr>
      <vt:lpstr>Wingdings</vt:lpstr>
      <vt:lpstr>Calibri</vt:lpstr>
      <vt:lpstr>新細明體</vt:lpstr>
      <vt:lpstr>Earth</vt:lpstr>
      <vt:lpstr>Slide 1</vt:lpstr>
      <vt:lpstr>Slide 2</vt:lpstr>
      <vt:lpstr>Slide 3</vt:lpstr>
      <vt:lpstr>3 International Organizations</vt:lpstr>
      <vt:lpstr>Slide 5</vt:lpstr>
      <vt:lpstr>How are we doing this?</vt:lpstr>
      <vt:lpstr>Outcomes from Hong Kong 2010</vt:lpstr>
      <vt:lpstr>Slide 8</vt:lpstr>
      <vt:lpstr>Slide 9</vt:lpstr>
      <vt:lpstr>Universal Declaration of Human Rights - Article 25</vt:lpstr>
      <vt:lpstr>Millennium Development Goals (MDGs)</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Joint World Conference on Social Work and Social Development</dc:title>
  <dc:creator>hkcss</dc:creator>
  <cp:lastModifiedBy>Jones</cp:lastModifiedBy>
  <cp:revision>238</cp:revision>
  <dcterms:created xsi:type="dcterms:W3CDTF">2010-06-13T03:37:17Z</dcterms:created>
  <dcterms:modified xsi:type="dcterms:W3CDTF">2011-04-02T16:26:04Z</dcterms:modified>
</cp:coreProperties>
</file>